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0"/>
  </p:notesMasterIdLst>
  <p:sldIdLst>
    <p:sldId id="256" r:id="rId2"/>
    <p:sldId id="257" r:id="rId3"/>
    <p:sldId id="302" r:id="rId4"/>
    <p:sldId id="259" r:id="rId5"/>
    <p:sldId id="260" r:id="rId6"/>
    <p:sldId id="261" r:id="rId7"/>
    <p:sldId id="262" r:id="rId8"/>
    <p:sldId id="263" r:id="rId9"/>
    <p:sldId id="265" r:id="rId10"/>
    <p:sldId id="286" r:id="rId11"/>
    <p:sldId id="264"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Lst>
  <p:sldSz cx="9144000" cy="6858000" type="screen4x3"/>
  <p:notesSz cx="6858000" cy="9144000"/>
  <p:embeddedFontLst>
    <p:embeddedFont>
      <p:font typeface="Albertus Medium" panose="020B0604020202020204" charset="0"/>
      <p:regular r:id="rId31"/>
      <p:italic r:id="rId32"/>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0765"/>
    <a:srgbClr val="008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9" d="100"/>
          <a:sy n="79" d="100"/>
        </p:scale>
        <p:origin x="15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9AFC9A-1047-4DDD-B6E6-15873290B79C}" type="datetimeFigureOut">
              <a:rPr lang="pl-PL" smtClean="0"/>
              <a:pPr/>
              <a:t>20.02.2024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984228-19F0-4943-A26F-8993ED30BF88}"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323C642-4FF8-4D9C-A802-B6DE508CD14D}" type="slidenum">
              <a:rPr lang="pl-PL" smtClean="0"/>
              <a:pPr/>
              <a:t>1</a:t>
            </a:fld>
            <a:endParaRPr lang="pl-PL"/>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kumimoji="0" lang="pl-PL"/>
              <a:t>Zalecane jest, by ceremoniarze posługujący podczas Nieszporów z błogosławieństwem do Diakonii zapoznali się zarówno z przebiegiem liturgii w bazylice, jak i Auli. W programie Kongregacji nie podano bowiem miejsca celebracji. Zostanie to ogłoszone już podczas KO.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B984228-19F0-4943-A26F-8993ED30BF88}" type="slidenum">
              <a:rPr lang="pl-PL" smtClean="0"/>
              <a:pPr/>
              <a:t>8</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ymbol zastępczy obrazu slajdu 1"/>
          <p:cNvSpPr>
            <a:spLocks noGrp="1" noRot="1" noChangeAspect="1" noTextEdit="1"/>
          </p:cNvSpPr>
          <p:nvPr>
            <p:ph type="sldImg"/>
          </p:nvPr>
        </p:nvSpPr>
        <p:spPr>
          <a:ln/>
        </p:spPr>
      </p:sp>
      <p:sp>
        <p:nvSpPr>
          <p:cNvPr id="30723" name="Symbol zastępczy notatek 2"/>
          <p:cNvSpPr>
            <a:spLocks noGrp="1"/>
          </p:cNvSpPr>
          <p:nvPr>
            <p:ph type="body" idx="1"/>
          </p:nvPr>
        </p:nvSpPr>
        <p:spPr>
          <a:noFill/>
          <a:ln/>
        </p:spPr>
        <p:txBody>
          <a:bodyPr/>
          <a:lstStyle/>
          <a:p>
            <a:endParaRPr lang="pl-PL"/>
          </a:p>
        </p:txBody>
      </p:sp>
      <p:sp>
        <p:nvSpPr>
          <p:cNvPr id="30724" name="Symbol zastępczy numeru slajdu 3"/>
          <p:cNvSpPr>
            <a:spLocks noGrp="1"/>
          </p:cNvSpPr>
          <p:nvPr>
            <p:ph type="sldNum" sz="quarter" idx="5"/>
          </p:nvPr>
        </p:nvSpPr>
        <p:spPr>
          <a:noFill/>
        </p:spPr>
        <p:txBody>
          <a:bodyPr/>
          <a:lstStyle/>
          <a:p>
            <a:fld id="{4446BFDC-C01C-4C86-8BA2-6D1FBA0A256B}" type="slidenum">
              <a:rPr lang="pl-PL" smtClean="0"/>
              <a:pPr/>
              <a:t>21</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7F675A5-06D1-47EB-AD2A-775326C002AC}" type="slidenum">
              <a:rPr lang="pl-PL" smtClean="0"/>
              <a:pPr/>
              <a:t>25</a:t>
            </a:fld>
            <a:endParaRPr lang="pl-PL"/>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kumimoji="0" lang="pl-PL"/>
              <a:t>Zalecane jest przywiezienie alb przez służbę liturgiczną</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040CB31-9A32-415E-8ED8-981E3E273933}" type="slidenum">
              <a:rPr lang="pl-PL" smtClean="0"/>
              <a:pPr/>
              <a:t>26</a:t>
            </a:fld>
            <a:endParaRPr lang="pl-PL"/>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kumimoji="0" lang="pl-PL"/>
              <a:t>Liczę na współpracę, na zgłaszanie uwag i poprawek – by ta i następna Kongregacja oraz nasze sprawowanie liturgii w parafiach było pełne Ducha Bożego i mocy oraz prowadziło wiernych do czynnego, świadomego, owocnego i pełnego uczestnictwa.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648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Rectangle 4"/>
          <p:cNvSpPr>
            <a:spLocks noGrp="1" noChangeArrowheads="1"/>
          </p:cNvSpPr>
          <p:nvPr>
            <p:ph type="dt" sz="half" idx="10"/>
          </p:nvPr>
        </p:nvSpPr>
        <p:spPr>
          <a:ln/>
        </p:spPr>
        <p:txBody>
          <a:bodyPr/>
          <a:lstStyle>
            <a:lvl1pPr>
              <a:defRPr/>
            </a:lvl1pPr>
          </a:lstStyle>
          <a:p>
            <a:pPr>
              <a:defRPr/>
            </a:pPr>
            <a:endParaRPr lang="pl-PL"/>
          </a:p>
        </p:txBody>
      </p:sp>
      <p:sp>
        <p:nvSpPr>
          <p:cNvPr id="7" name="Rectangle 5"/>
          <p:cNvSpPr>
            <a:spLocks noGrp="1" noChangeArrowheads="1"/>
          </p:cNvSpPr>
          <p:nvPr>
            <p:ph type="ftr" sz="quarter" idx="11"/>
          </p:nvPr>
        </p:nvSpPr>
        <p:spPr>
          <a:ln/>
        </p:spPr>
        <p:txBody>
          <a:bodyPr/>
          <a:lstStyle>
            <a:lvl1pPr>
              <a:defRPr/>
            </a:lvl1pPr>
          </a:lstStyle>
          <a:p>
            <a:pPr>
              <a:defRPr/>
            </a:pPr>
            <a:endParaRPr lang="pl-PL"/>
          </a:p>
        </p:txBody>
      </p:sp>
      <p:sp>
        <p:nvSpPr>
          <p:cNvPr id="8" name="Rectangle 6"/>
          <p:cNvSpPr>
            <a:spLocks noGrp="1" noChangeArrowheads="1"/>
          </p:cNvSpPr>
          <p:nvPr>
            <p:ph type="sldNum" sz="quarter" idx="12"/>
          </p:nvPr>
        </p:nvSpPr>
        <p:spPr>
          <a:ln/>
        </p:spPr>
        <p:txBody>
          <a:bodyPr/>
          <a:lstStyle>
            <a:lvl1pPr>
              <a:defRPr/>
            </a:lvl1pPr>
          </a:lstStyle>
          <a:p>
            <a:pPr>
              <a:defRPr/>
            </a:pPr>
            <a:fld id="{01A62B7C-9DD0-479B-9CF9-9047D2021DDD}" type="slidenum">
              <a:rPr lang="pl-PL"/>
              <a:pPr>
                <a:defRPr/>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22F377D2-6043-45CA-8EA7-887FA2B291C5}" type="slidenum">
              <a:rPr lang="pl-PL"/>
              <a:pPr>
                <a:defRPr/>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4638"/>
            <a:ext cx="8229600" cy="1143000"/>
          </a:xfrm>
        </p:spPr>
        <p:txBody>
          <a:bodyPr/>
          <a:lstStyle/>
          <a:p>
            <a:r>
              <a:rPr lang="pl-PL"/>
              <a:t>Kliknij, aby edytować styl</a:t>
            </a:r>
          </a:p>
        </p:txBody>
      </p:sp>
      <p:sp>
        <p:nvSpPr>
          <p:cNvPr id="3" name="Symbol zastępczy zawartości 2"/>
          <p:cNvSpPr>
            <a:spLocks noGrp="1"/>
          </p:cNvSpPr>
          <p:nvPr>
            <p:ph sz="quarter" idx="1"/>
          </p:nvPr>
        </p:nvSpPr>
        <p:spPr>
          <a:xfrm>
            <a:off x="457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57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zawartości 5"/>
          <p:cNvSpPr>
            <a:spLocks noGrp="1"/>
          </p:cNvSpPr>
          <p:nvPr>
            <p:ph sz="quarter" idx="4"/>
          </p:nvPr>
        </p:nvSpPr>
        <p:spPr>
          <a:xfrm>
            <a:off x="4648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12C6E80D-DAD2-4F1E-B89D-11D3F0A3E3F7}"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20.02.2024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20.02.2024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6221E02-25CB-4963-84BC-0813985E7D90}" type="datetimeFigureOut">
              <a:rPr lang="pl-PL" smtClean="0"/>
              <a:pPr/>
              <a:t>20.02.2024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66221E02-25CB-4963-84BC-0813985E7D90}" type="datetimeFigureOut">
              <a:rPr lang="pl-PL" smtClean="0"/>
              <a:pPr/>
              <a:t>20.02.2024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20.02.2024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20.02.2024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20.02.2024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 wzorca tytułu</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20.02.2024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4.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ytuł 5"/>
          <p:cNvSpPr>
            <a:spLocks noGrp="1"/>
          </p:cNvSpPr>
          <p:nvPr>
            <p:ph type="ctrTitle"/>
          </p:nvPr>
        </p:nvSpPr>
        <p:spPr>
          <a:xfrm>
            <a:off x="0" y="188913"/>
            <a:ext cx="9144000" cy="2211387"/>
          </a:xfrm>
        </p:spPr>
        <p:txBody>
          <a:bodyPr/>
          <a:lstStyle/>
          <a:p>
            <a:pPr eaLnBrk="1" hangingPunct="1"/>
            <a:r>
              <a:rPr kumimoji="0" lang="pl-PL" b="1" spc="300" dirty="0">
                <a:solidFill>
                  <a:srgbClr val="510765"/>
                </a:solidFill>
                <a:latin typeface="Albertus Medium" pitchFamily="34" charset="0"/>
              </a:rPr>
              <a:t>Ceremoniał</a:t>
            </a:r>
            <a:br>
              <a:rPr kumimoji="0" lang="pl-PL" b="1" spc="300" dirty="0">
                <a:solidFill>
                  <a:srgbClr val="510765"/>
                </a:solidFill>
                <a:latin typeface="Albertus Medium" pitchFamily="34" charset="0"/>
              </a:rPr>
            </a:br>
            <a:r>
              <a:rPr kumimoji="0" lang="pl-PL" sz="1000" b="1" dirty="0">
                <a:solidFill>
                  <a:srgbClr val="510765"/>
                </a:solidFill>
                <a:latin typeface="Albertus Medium" pitchFamily="34" charset="0"/>
              </a:rPr>
              <a:t> </a:t>
            </a:r>
            <a:br>
              <a:rPr kumimoji="0" lang="pl-PL" b="1" dirty="0">
                <a:solidFill>
                  <a:srgbClr val="510765"/>
                </a:solidFill>
                <a:latin typeface="Albertus Medium" pitchFamily="34" charset="0"/>
              </a:rPr>
            </a:br>
            <a:r>
              <a:rPr kumimoji="0" lang="pl-PL" dirty="0">
                <a:solidFill>
                  <a:srgbClr val="510765"/>
                </a:solidFill>
                <a:effectLst>
                  <a:outerShdw blurRad="38100" dist="38100" dir="2700000" algn="tl">
                    <a:srgbClr val="000000">
                      <a:alpha val="43137"/>
                    </a:srgbClr>
                  </a:outerShdw>
                </a:effectLst>
                <a:latin typeface="Albertus Medium" pitchFamily="34" charset="0"/>
              </a:rPr>
              <a:t>AULA O.</a:t>
            </a:r>
            <a:r>
              <a:rPr kumimoji="0" lang="pl-PL" sz="1600" dirty="0">
                <a:solidFill>
                  <a:srgbClr val="510765"/>
                </a:solidFill>
                <a:effectLst>
                  <a:outerShdw blurRad="38100" dist="38100" dir="2700000" algn="tl">
                    <a:srgbClr val="000000">
                      <a:alpha val="43137"/>
                    </a:srgbClr>
                  </a:outerShdw>
                </a:effectLst>
                <a:latin typeface="Albertus Medium" pitchFamily="34" charset="0"/>
              </a:rPr>
              <a:t> </a:t>
            </a:r>
            <a:r>
              <a:rPr kumimoji="0" lang="pl-PL" dirty="0">
                <a:solidFill>
                  <a:srgbClr val="510765"/>
                </a:solidFill>
                <a:effectLst>
                  <a:outerShdw blurRad="38100" dist="38100" dir="2700000" algn="tl">
                    <a:srgbClr val="000000">
                      <a:alpha val="43137"/>
                    </a:srgbClr>
                  </a:outerShdw>
                </a:effectLst>
                <a:latin typeface="Albertus Medium" pitchFamily="34" charset="0"/>
              </a:rPr>
              <a:t>KORDECKIEGO</a:t>
            </a:r>
            <a:br>
              <a:rPr kumimoji="0" lang="pl-PL" dirty="0">
                <a:solidFill>
                  <a:srgbClr val="008000"/>
                </a:solidFill>
                <a:effectLst>
                  <a:outerShdw blurRad="38100" dist="38100" dir="2700000" algn="tl">
                    <a:srgbClr val="000000">
                      <a:alpha val="43137"/>
                    </a:srgbClr>
                  </a:outerShdw>
                </a:effectLst>
                <a:latin typeface="Albertus Medium" pitchFamily="34" charset="0"/>
              </a:rPr>
            </a:br>
            <a:r>
              <a:rPr kumimoji="0" lang="pl-PL" sz="1400" b="1" dirty="0">
                <a:solidFill>
                  <a:srgbClr val="008000"/>
                </a:solidFill>
                <a:latin typeface="Albertus Medium" pitchFamily="34" charset="0"/>
              </a:rPr>
              <a:t> </a:t>
            </a:r>
            <a:br>
              <a:rPr kumimoji="0" lang="pl-PL" b="1" dirty="0">
                <a:solidFill>
                  <a:srgbClr val="008000"/>
                </a:solidFill>
                <a:latin typeface="Albertus Medium" pitchFamily="34" charset="0"/>
              </a:rPr>
            </a:br>
            <a:endParaRPr kumimoji="0" lang="pl-PL" sz="2600" dirty="0">
              <a:solidFill>
                <a:srgbClr val="008000"/>
              </a:solidFill>
            </a:endParaRPr>
          </a:p>
        </p:txBody>
      </p:sp>
      <p:sp>
        <p:nvSpPr>
          <p:cNvPr id="2053" name="Prostokąt 5"/>
          <p:cNvSpPr>
            <a:spLocks noChangeArrowheads="1"/>
          </p:cNvSpPr>
          <p:nvPr/>
        </p:nvSpPr>
        <p:spPr bwMode="auto">
          <a:xfrm>
            <a:off x="5786438" y="2205038"/>
            <a:ext cx="3357562" cy="2739211"/>
          </a:xfrm>
          <a:prstGeom prst="rect">
            <a:avLst/>
          </a:prstGeom>
          <a:noFill/>
          <a:ln w="9525">
            <a:noFill/>
            <a:miter lim="800000"/>
            <a:headEnd/>
            <a:tailEnd/>
          </a:ln>
        </p:spPr>
        <p:txBody>
          <a:bodyPr>
            <a:spAutoFit/>
          </a:bodyPr>
          <a:lstStyle/>
          <a:p>
            <a:pPr algn="ctr">
              <a:defRPr/>
            </a:pPr>
            <a:r>
              <a:rPr lang="pl-PL" sz="2800" b="1" spc="300" dirty="0">
                <a:solidFill>
                  <a:srgbClr val="510765"/>
                </a:solidFill>
                <a:latin typeface="Albertus Medium" pitchFamily="34" charset="0"/>
              </a:rPr>
              <a:t>Jutrznia</a:t>
            </a:r>
            <a:br>
              <a:rPr lang="pl-PL" sz="2800" dirty="0">
                <a:solidFill>
                  <a:srgbClr val="510765"/>
                </a:solidFill>
                <a:latin typeface="Albertus Medium" pitchFamily="34" charset="0"/>
              </a:rPr>
            </a:br>
            <a:r>
              <a:rPr lang="pl-PL" sz="3200" dirty="0">
                <a:solidFill>
                  <a:srgbClr val="510765"/>
                </a:solidFill>
                <a:latin typeface="Albertus Medium" pitchFamily="34" charset="0"/>
              </a:rPr>
              <a:t> i</a:t>
            </a:r>
            <a:br>
              <a:rPr lang="pl-PL" sz="2800" dirty="0">
                <a:solidFill>
                  <a:srgbClr val="510765"/>
                </a:solidFill>
                <a:latin typeface="Albertus Medium" pitchFamily="34" charset="0"/>
              </a:rPr>
            </a:br>
            <a:r>
              <a:rPr lang="pl-PL" sz="2800" b="1" spc="300" dirty="0">
                <a:solidFill>
                  <a:srgbClr val="510765"/>
                </a:solidFill>
                <a:latin typeface="Albertus Medium" pitchFamily="34" charset="0"/>
              </a:rPr>
              <a:t>Nieszpory</a:t>
            </a:r>
            <a:br>
              <a:rPr lang="pl-PL" sz="2800" dirty="0">
                <a:solidFill>
                  <a:srgbClr val="510765"/>
                </a:solidFill>
                <a:latin typeface="Albertus Medium" pitchFamily="34" charset="0"/>
              </a:rPr>
            </a:br>
            <a:r>
              <a:rPr lang="pl-PL" sz="2800" dirty="0">
                <a:solidFill>
                  <a:srgbClr val="510765"/>
                </a:solidFill>
                <a:latin typeface="Albertus Medium" pitchFamily="34" charset="0"/>
              </a:rPr>
              <a:t>z błogosławieniem</a:t>
            </a:r>
            <a:br>
              <a:rPr lang="pl-PL" sz="2800" dirty="0">
                <a:solidFill>
                  <a:srgbClr val="510765"/>
                </a:solidFill>
                <a:latin typeface="Albertus Medium" pitchFamily="34" charset="0"/>
              </a:rPr>
            </a:br>
            <a:r>
              <a:rPr lang="pl-PL" sz="2800" dirty="0">
                <a:solidFill>
                  <a:srgbClr val="510765"/>
                </a:solidFill>
                <a:latin typeface="Albertus Medium" pitchFamily="34" charset="0"/>
              </a:rPr>
              <a:t>członków DIAKONII</a:t>
            </a:r>
            <a:endParaRPr lang="pl-PL" sz="2800" dirty="0">
              <a:solidFill>
                <a:srgbClr val="510765"/>
              </a:solidFill>
            </a:endParaRPr>
          </a:p>
        </p:txBody>
      </p:sp>
      <p:pic>
        <p:nvPicPr>
          <p:cNvPr id="2052" name="Obraz 6" descr="FOT2077-1024x679.jpg"/>
          <p:cNvPicPr>
            <a:picLocks noChangeAspect="1"/>
          </p:cNvPicPr>
          <p:nvPr/>
        </p:nvPicPr>
        <p:blipFill>
          <a:blip r:embed="rId3" cstate="print"/>
          <a:srcRect l="20470" t="26306" r="15855" b="28577"/>
          <a:stretch>
            <a:fillRect/>
          </a:stretch>
        </p:blipFill>
        <p:spPr bwMode="auto">
          <a:xfrm>
            <a:off x="323528" y="2204864"/>
            <a:ext cx="5529263" cy="2663825"/>
          </a:xfrm>
          <a:prstGeom prst="rect">
            <a:avLst/>
          </a:prstGeom>
          <a:noFill/>
          <a:ln w="9525">
            <a:noFill/>
            <a:miter lim="800000"/>
            <a:headEnd/>
            <a:tailEnd/>
          </a:ln>
        </p:spPr>
      </p:pic>
      <p:sp>
        <p:nvSpPr>
          <p:cNvPr id="7" name="Rectangle 3"/>
          <p:cNvSpPr>
            <a:spLocks noGrp="1" noChangeArrowheads="1"/>
          </p:cNvSpPr>
          <p:nvPr>
            <p:ph type="subTitle" idx="1"/>
          </p:nvPr>
        </p:nvSpPr>
        <p:spPr>
          <a:xfrm>
            <a:off x="0" y="5516563"/>
            <a:ext cx="9144000" cy="1123950"/>
          </a:xfrm>
        </p:spPr>
        <p:txBody>
          <a:bodyPr/>
          <a:lstStyle/>
          <a:p>
            <a:pPr eaLnBrk="1" hangingPunct="1">
              <a:lnSpc>
                <a:spcPct val="150000"/>
              </a:lnSpc>
              <a:defRPr/>
            </a:pPr>
            <a:r>
              <a:rPr lang="pl-PL" sz="2000" b="1" spc="300" dirty="0">
                <a:solidFill>
                  <a:srgbClr val="C00000"/>
                </a:solidFill>
                <a:effectLst>
                  <a:outerShdw blurRad="38100" dist="38100" dir="2700000" algn="tl">
                    <a:srgbClr val="000000">
                      <a:alpha val="43137"/>
                    </a:srgbClr>
                  </a:outerShdw>
                </a:effectLst>
                <a:latin typeface="Albertus Medium" pitchFamily="34" charset="0"/>
              </a:rPr>
              <a:t>49. Kongregacja Odpowiedzialnych Ruchu Światło-Życie</a:t>
            </a:r>
          </a:p>
          <a:p>
            <a:pPr eaLnBrk="1" hangingPunct="1">
              <a:lnSpc>
                <a:spcPct val="80000"/>
              </a:lnSpc>
              <a:defRPr/>
            </a:pPr>
            <a:r>
              <a:rPr lang="pl-PL" sz="2000" b="1" spc="300" dirty="0">
                <a:solidFill>
                  <a:srgbClr val="C00000"/>
                </a:solidFill>
                <a:effectLst>
                  <a:outerShdw blurRad="38100" dist="38100" dir="2700000" algn="tl">
                    <a:srgbClr val="000000">
                      <a:alpha val="43137"/>
                    </a:srgbClr>
                  </a:outerShdw>
                </a:effectLst>
                <a:latin typeface="Albertus Medium" pitchFamily="34" charset="0"/>
              </a:rPr>
              <a:t>Jasna Góra, AD 2024</a:t>
            </a:r>
            <a:endParaRPr lang="pl-PL" sz="2000" spc="300"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38138"/>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800" b="0" i="0" u="none" strike="noStrike" kern="1200" cap="none" spc="300" normalizeH="0" baseline="0" noProof="0" dirty="0">
                <a:ln>
                  <a:noFill/>
                </a:ln>
                <a:solidFill>
                  <a:srgbClr val="510765"/>
                </a:solidFill>
                <a:effectLst/>
                <a:uLnTx/>
                <a:uFillTx/>
                <a:latin typeface="Albertus Medium" pitchFamily="34" charset="0"/>
                <a:ea typeface="+mj-ea"/>
                <a:cs typeface="+mj-cs"/>
              </a:rPr>
              <a:t>INNE BIEŻĄCE INFORMACJE: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188913"/>
            <a:ext cx="8229600" cy="1143000"/>
          </a:xfrm>
        </p:spPr>
        <p:txBody>
          <a:bodyPr>
            <a:noAutofit/>
          </a:bodyPr>
          <a:lstStyle/>
          <a:p>
            <a:pPr eaLnBrk="1" hangingPunct="1">
              <a:defRPr/>
            </a:pPr>
            <a:r>
              <a:rPr kumimoji="0" lang="pl-PL" sz="3600" spc="300" dirty="0">
                <a:solidFill>
                  <a:srgbClr val="510765"/>
                </a:solidFill>
                <a:latin typeface="Albertus Medium" pitchFamily="34" charset="0"/>
                <a:ea typeface="+mj-ea"/>
                <a:cs typeface="+mj-cs"/>
              </a:rPr>
              <a:t>Przedmioty potrzebne </a:t>
            </a:r>
            <a:br>
              <a:rPr kumimoji="0" lang="pl-PL" sz="3600" spc="300" dirty="0">
                <a:solidFill>
                  <a:srgbClr val="510765"/>
                </a:solidFill>
                <a:latin typeface="Albertus Medium" pitchFamily="34" charset="0"/>
                <a:ea typeface="+mj-ea"/>
                <a:cs typeface="+mj-cs"/>
              </a:rPr>
            </a:br>
            <a:r>
              <a:rPr kumimoji="0" lang="pl-PL" sz="3600" spc="300" dirty="0">
                <a:solidFill>
                  <a:srgbClr val="510765"/>
                </a:solidFill>
                <a:latin typeface="Albertus Medium" pitchFamily="34" charset="0"/>
                <a:ea typeface="+mj-ea"/>
                <a:cs typeface="+mj-cs"/>
              </a:rPr>
              <a:t>do sprawowania liturgii - zakrystia</a:t>
            </a:r>
          </a:p>
        </p:txBody>
      </p:sp>
      <p:sp>
        <p:nvSpPr>
          <p:cNvPr id="9219" name="Rectangle 3"/>
          <p:cNvSpPr>
            <a:spLocks noGrp="1" noChangeArrowheads="1"/>
          </p:cNvSpPr>
          <p:nvPr>
            <p:ph type="body" sz="half" idx="1"/>
          </p:nvPr>
        </p:nvSpPr>
        <p:spPr>
          <a:xfrm>
            <a:off x="3851275" y="1844675"/>
            <a:ext cx="5292725" cy="4248150"/>
          </a:xfrm>
        </p:spPr>
        <p:txBody>
          <a:bodyPr/>
          <a:lstStyle/>
          <a:p>
            <a:pPr eaLnBrk="1" hangingPunct="1">
              <a:spcBef>
                <a:spcPct val="0"/>
              </a:spcBef>
            </a:pPr>
            <a:r>
              <a:rPr kumimoji="0" lang="pl-PL" sz="2500" dirty="0"/>
              <a:t>kapa (i stuła) w odpowiednim kolorze: </a:t>
            </a:r>
            <a:r>
              <a:rPr lang="pl-PL" sz="2500" b="1" dirty="0">
                <a:solidFill>
                  <a:srgbClr val="510765"/>
                </a:solidFill>
              </a:rPr>
              <a:t>fioletowym</a:t>
            </a:r>
            <a:r>
              <a:rPr kumimoji="0" lang="pl-PL" sz="2500" dirty="0">
                <a:solidFill>
                  <a:srgbClr val="510765"/>
                </a:solidFill>
              </a:rPr>
              <a:t> </a:t>
            </a:r>
            <a:r>
              <a:rPr kumimoji="0" lang="pl-PL" sz="2500" dirty="0"/>
              <a:t>lub </a:t>
            </a:r>
            <a:r>
              <a:rPr kumimoji="0" lang="pl-PL" sz="2500" b="1" dirty="0">
                <a:solidFill>
                  <a:srgbClr val="996633"/>
                </a:solidFill>
              </a:rPr>
              <a:t>złotym</a:t>
            </a:r>
            <a:br>
              <a:rPr kumimoji="0" lang="pl-PL" sz="2500" dirty="0">
                <a:solidFill>
                  <a:srgbClr val="996633"/>
                </a:solidFill>
              </a:rPr>
            </a:br>
            <a:r>
              <a:rPr kumimoji="0" lang="pl-PL" sz="2500" dirty="0"/>
              <a:t>oraz alba dla GC</a:t>
            </a:r>
            <a:br>
              <a:rPr kumimoji="0" lang="pl-PL" sz="2600" dirty="0"/>
            </a:br>
            <a:endParaRPr kumimoji="0" lang="pl-PL" sz="500" dirty="0"/>
          </a:p>
          <a:p>
            <a:pPr eaLnBrk="1" hangingPunct="1"/>
            <a:r>
              <a:rPr kumimoji="0" lang="pl-PL" sz="2500" dirty="0"/>
              <a:t>stuły w kolorach jw. dla </a:t>
            </a:r>
            <a:r>
              <a:rPr kumimoji="0" lang="pl-PL" sz="2500" dirty="0" err="1"/>
              <a:t>Kns</a:t>
            </a:r>
            <a:br>
              <a:rPr kumimoji="0" lang="pl-PL" sz="2500" dirty="0"/>
            </a:br>
            <a:r>
              <a:rPr kumimoji="0" lang="pl-PL" sz="2500" dirty="0">
                <a:solidFill>
                  <a:srgbClr val="000000"/>
                </a:solidFill>
              </a:rPr>
              <a:t>(nieszpory)</a:t>
            </a:r>
          </a:p>
          <a:p>
            <a:pPr eaLnBrk="1" hangingPunct="1">
              <a:spcBef>
                <a:spcPct val="0"/>
              </a:spcBef>
              <a:buFontTx/>
              <a:buNone/>
            </a:pPr>
            <a:r>
              <a:rPr kumimoji="0" lang="pl-PL" sz="500" dirty="0"/>
              <a:t> </a:t>
            </a:r>
          </a:p>
          <a:p>
            <a:pPr eaLnBrk="1" hangingPunct="1"/>
            <a:r>
              <a:rPr kumimoji="0" lang="pl-PL" sz="2500" dirty="0"/>
              <a:t>alby dla posługujących</a:t>
            </a:r>
          </a:p>
          <a:p>
            <a:pPr eaLnBrk="1" hangingPunct="1">
              <a:spcBef>
                <a:spcPct val="0"/>
              </a:spcBef>
              <a:buFontTx/>
              <a:buNone/>
            </a:pPr>
            <a:r>
              <a:rPr kumimoji="0" lang="pl-PL" sz="500" dirty="0"/>
              <a:t> </a:t>
            </a:r>
          </a:p>
          <a:p>
            <a:pPr eaLnBrk="1" hangingPunct="1"/>
            <a:r>
              <a:rPr kumimoji="0" lang="pl-PL" sz="2500" dirty="0"/>
              <a:t>krzyż procesyjny i dwie świece</a:t>
            </a:r>
          </a:p>
          <a:p>
            <a:pPr eaLnBrk="1" hangingPunct="1">
              <a:spcBef>
                <a:spcPct val="0"/>
              </a:spcBef>
              <a:buFontTx/>
              <a:buNone/>
            </a:pPr>
            <a:r>
              <a:rPr kumimoji="0" lang="pl-PL" sz="500" dirty="0"/>
              <a:t> </a:t>
            </a:r>
          </a:p>
          <a:p>
            <a:pPr eaLnBrk="1" hangingPunct="1">
              <a:buFontTx/>
              <a:buNone/>
            </a:pPr>
            <a:endParaRPr kumimoji="0" lang="pl-PL" sz="500" i="1" dirty="0"/>
          </a:p>
          <a:p>
            <a:pPr eaLnBrk="1" hangingPunct="1"/>
            <a:r>
              <a:rPr kumimoji="0" lang="pl-PL" sz="2500" dirty="0"/>
              <a:t>świece stołowe (nieszpory)</a:t>
            </a:r>
          </a:p>
          <a:p>
            <a:pPr eaLnBrk="1" hangingPunct="1"/>
            <a:endParaRPr kumimoji="0" lang="pl-PL" sz="2800" dirty="0"/>
          </a:p>
        </p:txBody>
      </p:sp>
      <p:pic>
        <p:nvPicPr>
          <p:cNvPr id="9220" name="Picture 5" descr="DCP_1956"/>
          <p:cNvPicPr>
            <a:picLocks noGrp="1" noChangeAspect="1" noChangeArrowheads="1"/>
          </p:cNvPicPr>
          <p:nvPr>
            <p:ph sz="quarter" idx="2"/>
          </p:nvPr>
        </p:nvPicPr>
        <p:blipFill>
          <a:blip r:embed="rId2" cstate="print"/>
          <a:srcRect/>
          <a:stretch>
            <a:fillRect/>
          </a:stretch>
        </p:blipFill>
        <p:spPr>
          <a:xfrm>
            <a:off x="539750" y="4051300"/>
            <a:ext cx="3095625" cy="2257425"/>
          </a:xfrm>
          <a:noFill/>
        </p:spPr>
      </p:pic>
      <p:pic>
        <p:nvPicPr>
          <p:cNvPr id="9221" name="Picture 7" descr="a08_zakrystia1"/>
          <p:cNvPicPr>
            <a:picLocks noGrp="1" noChangeAspect="1" noChangeArrowheads="1"/>
          </p:cNvPicPr>
          <p:nvPr>
            <p:ph sz="quarter" idx="3"/>
          </p:nvPr>
        </p:nvPicPr>
        <p:blipFill>
          <a:blip r:embed="rId3" cstate="print"/>
          <a:srcRect/>
          <a:stretch>
            <a:fillRect/>
          </a:stretch>
        </p:blipFill>
        <p:spPr>
          <a:xfrm>
            <a:off x="539750" y="1628775"/>
            <a:ext cx="3095625" cy="2087563"/>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88640"/>
            <a:ext cx="8229600" cy="1138138"/>
          </a:xfrm>
        </p:spPr>
        <p:txBody>
          <a:bodyPr>
            <a:noAutofit/>
          </a:bodyPr>
          <a:lstStyle/>
          <a:p>
            <a:pPr eaLnBrk="1" hangingPunct="1"/>
            <a:r>
              <a:rPr kumimoji="0" lang="pl-PL" sz="3600" spc="300" dirty="0">
                <a:solidFill>
                  <a:srgbClr val="510765"/>
                </a:solidFill>
                <a:latin typeface="Albertus Medium" pitchFamily="34" charset="0"/>
              </a:rPr>
              <a:t>Zajmowanie miejsc w Auli </a:t>
            </a:r>
            <a:br>
              <a:rPr kumimoji="0" lang="pl-PL" sz="3600" spc="300" dirty="0">
                <a:solidFill>
                  <a:srgbClr val="510765"/>
                </a:solidFill>
                <a:latin typeface="Albertus Medium" pitchFamily="34" charset="0"/>
              </a:rPr>
            </a:br>
            <a:r>
              <a:rPr kumimoji="0" lang="pl-PL" sz="3600" spc="300" dirty="0">
                <a:solidFill>
                  <a:srgbClr val="510765"/>
                </a:solidFill>
                <a:latin typeface="Albertus Medium" pitchFamily="34" charset="0"/>
              </a:rPr>
              <a:t>przed celebracją  </a:t>
            </a:r>
            <a:r>
              <a:rPr kumimoji="0" lang="pl-PL" sz="3600" b="1" spc="300" dirty="0">
                <a:solidFill>
                  <a:srgbClr val="510765"/>
                </a:solidFill>
                <a:latin typeface="Albertus Medium" pitchFamily="34" charset="0"/>
              </a:rPr>
              <a:t>(nieszpory)</a:t>
            </a:r>
          </a:p>
        </p:txBody>
      </p:sp>
      <p:sp>
        <p:nvSpPr>
          <p:cNvPr id="12291" name="Rectangle 4"/>
          <p:cNvSpPr>
            <a:spLocks noGrp="1" noChangeArrowheads="1"/>
          </p:cNvSpPr>
          <p:nvPr>
            <p:ph type="body" sz="half" idx="1"/>
          </p:nvPr>
        </p:nvSpPr>
        <p:spPr>
          <a:xfrm>
            <a:off x="4500563" y="1628775"/>
            <a:ext cx="4464050" cy="4751388"/>
          </a:xfrm>
        </p:spPr>
        <p:txBody>
          <a:bodyPr/>
          <a:lstStyle/>
          <a:p>
            <a:pPr eaLnBrk="1" hangingPunct="1"/>
            <a:r>
              <a:rPr kumimoji="0" lang="pl-PL" sz="2800" b="1" dirty="0"/>
              <a:t>kandydaci</a:t>
            </a:r>
            <a:br>
              <a:rPr kumimoji="0" lang="pl-PL" sz="2800" b="1" dirty="0"/>
            </a:br>
            <a:r>
              <a:rPr kumimoji="0" lang="pl-PL" sz="2800" b="1" dirty="0"/>
              <a:t>do błogosławieństwa</a:t>
            </a:r>
            <a:br>
              <a:rPr kumimoji="0" lang="pl-PL" sz="2800" b="1" dirty="0"/>
            </a:br>
            <a:r>
              <a:rPr kumimoji="0" lang="pl-PL" sz="2800" b="1" dirty="0"/>
              <a:t>do Diakonii </a:t>
            </a:r>
            <a:r>
              <a:rPr kumimoji="0" lang="pl-PL" sz="2800" dirty="0"/>
              <a:t>siadają </a:t>
            </a:r>
            <a:br>
              <a:rPr kumimoji="0" lang="pl-PL" sz="2800" dirty="0"/>
            </a:br>
            <a:r>
              <a:rPr kumimoji="0" lang="pl-PL" sz="2800" dirty="0"/>
              <a:t>w wyznaczonych rzędach po prawej stronie prezbiterium (sektor A)</a:t>
            </a:r>
          </a:p>
          <a:p>
            <a:pPr eaLnBrk="1" hangingPunct="1">
              <a:buFontTx/>
              <a:buNone/>
            </a:pPr>
            <a:r>
              <a:rPr kumimoji="0" lang="pl-PL" sz="1400" dirty="0"/>
              <a:t> </a:t>
            </a:r>
          </a:p>
          <a:p>
            <a:pPr eaLnBrk="1" hangingPunct="1"/>
            <a:r>
              <a:rPr kumimoji="0" lang="pl-PL" sz="2800" dirty="0"/>
              <a:t>dalsze miejsca (za nimi) zajmują </a:t>
            </a:r>
            <a:r>
              <a:rPr kumimoji="0" lang="pl-PL" sz="2800" b="1" dirty="0"/>
              <a:t>członkowie centralnych diakonii specjalistycznych</a:t>
            </a:r>
          </a:p>
        </p:txBody>
      </p:sp>
      <p:pic>
        <p:nvPicPr>
          <p:cNvPr id="12292" name="Picture 6"/>
          <p:cNvPicPr>
            <a:picLocks noChangeAspect="1" noChangeArrowheads="1"/>
          </p:cNvPicPr>
          <p:nvPr/>
        </p:nvPicPr>
        <p:blipFill>
          <a:blip r:embed="rId2" cstate="print"/>
          <a:srcRect t="2444"/>
          <a:stretch>
            <a:fillRect/>
          </a:stretch>
        </p:blipFill>
        <p:spPr bwMode="auto">
          <a:xfrm>
            <a:off x="468313" y="1628775"/>
            <a:ext cx="3816350" cy="2747963"/>
          </a:xfrm>
          <a:prstGeom prst="rect">
            <a:avLst/>
          </a:prstGeom>
          <a:noFill/>
          <a:ln w="9525">
            <a:noFill/>
            <a:miter lim="800000"/>
            <a:headEnd/>
            <a:tailEnd/>
          </a:ln>
        </p:spPr>
      </p:pic>
      <p:pic>
        <p:nvPicPr>
          <p:cNvPr id="13320" name="Picture 8" descr="http://www.oaza.pl/cdks/wp-content/uploads/2014/02/KO2014ML-3-1024x681.jpg"/>
          <p:cNvPicPr>
            <a:picLocks noChangeAspect="1" noChangeArrowheads="1"/>
          </p:cNvPicPr>
          <p:nvPr/>
        </p:nvPicPr>
        <p:blipFill>
          <a:blip r:embed="rId3" cstate="print"/>
          <a:srcRect l="3821" t="6574" r="7560"/>
          <a:stretch>
            <a:fillRect/>
          </a:stretch>
        </p:blipFill>
        <p:spPr bwMode="auto">
          <a:xfrm>
            <a:off x="827088" y="4221163"/>
            <a:ext cx="3078162" cy="2160587"/>
          </a:xfrm>
          <a:prstGeom prst="rect">
            <a:avLst/>
          </a:prstGeom>
          <a:noFill/>
          <a:ln w="57150">
            <a:solidFill>
              <a:schemeClr val="bg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3850" y="188913"/>
            <a:ext cx="8640763" cy="1641475"/>
          </a:xfrm>
        </p:spPr>
        <p:txBody>
          <a:bodyPr/>
          <a:lstStyle/>
          <a:p>
            <a:pPr eaLnBrk="1" hangingPunct="1"/>
            <a:r>
              <a:rPr kumimoji="0" lang="pl-PL" sz="3600" b="1" dirty="0">
                <a:solidFill>
                  <a:srgbClr val="510765"/>
                </a:solidFill>
                <a:latin typeface="Albertus Medium" pitchFamily="34" charset="0"/>
              </a:rPr>
              <a:t>PRZYGOTOWANIE BEZPOŚREDNIE</a:t>
            </a:r>
            <a:br>
              <a:rPr kumimoji="0" lang="pl-PL" sz="3600" b="1" dirty="0">
                <a:solidFill>
                  <a:srgbClr val="510765"/>
                </a:solidFill>
                <a:latin typeface="Albertus Medium" pitchFamily="34" charset="0"/>
              </a:rPr>
            </a:br>
            <a:r>
              <a:rPr kumimoji="0" lang="pl-PL" sz="3200" spc="300" dirty="0">
                <a:solidFill>
                  <a:srgbClr val="510765"/>
                </a:solidFill>
                <a:latin typeface="Albertus Medium" pitchFamily="34" charset="0"/>
              </a:rPr>
              <a:t>- uzgodnienia z głównym celebransem</a:t>
            </a:r>
            <a:endParaRPr kumimoji="0" lang="pl-PL" sz="3600" spc="300" dirty="0">
              <a:solidFill>
                <a:srgbClr val="510765"/>
              </a:solidFill>
              <a:latin typeface="Albertus Medium" pitchFamily="34" charset="0"/>
            </a:endParaRPr>
          </a:p>
        </p:txBody>
      </p:sp>
      <p:sp>
        <p:nvSpPr>
          <p:cNvPr id="13315" name="Rectangle 3"/>
          <p:cNvSpPr>
            <a:spLocks noGrp="1" noChangeArrowheads="1"/>
          </p:cNvSpPr>
          <p:nvPr>
            <p:ph type="body" sz="half" idx="1"/>
          </p:nvPr>
        </p:nvSpPr>
        <p:spPr>
          <a:xfrm>
            <a:off x="539750" y="2060575"/>
            <a:ext cx="8135938" cy="4525963"/>
          </a:xfrm>
        </p:spPr>
        <p:txBody>
          <a:bodyPr/>
          <a:lstStyle/>
          <a:p>
            <a:pPr eaLnBrk="1" hangingPunct="1"/>
            <a:r>
              <a:rPr kumimoji="0" lang="pl-PL" sz="2800" dirty="0"/>
              <a:t>zawsze przed liturgią ceremoniarz powinien porozmawiać z GC</a:t>
            </a:r>
          </a:p>
          <a:p>
            <a:pPr eaLnBrk="1" hangingPunct="1">
              <a:buFontTx/>
              <a:buNone/>
            </a:pPr>
            <a:r>
              <a:rPr kumimoji="0" lang="pl-PL" sz="1200" dirty="0"/>
              <a:t> </a:t>
            </a:r>
          </a:p>
          <a:p>
            <a:pPr eaLnBrk="1" hangingPunct="1"/>
            <a:r>
              <a:rPr kumimoji="0" lang="pl-PL" sz="2800" dirty="0"/>
              <a:t>przedmiotem ustaleń</a:t>
            </a:r>
            <a:br>
              <a:rPr kumimoji="0" lang="pl-PL" sz="2800" dirty="0"/>
            </a:br>
            <a:r>
              <a:rPr kumimoji="0" lang="pl-PL" sz="2800" dirty="0"/>
              <a:t>powinny być m.in.:</a:t>
            </a:r>
          </a:p>
          <a:p>
            <a:pPr eaLnBrk="1" hangingPunct="1">
              <a:buFontTx/>
              <a:buNone/>
            </a:pPr>
            <a:endParaRPr kumimoji="0" lang="pl-PL" sz="700" dirty="0"/>
          </a:p>
          <a:p>
            <a:pPr eaLnBrk="1" hangingPunct="1">
              <a:buFontTx/>
              <a:buNone/>
            </a:pPr>
            <a:r>
              <a:rPr kumimoji="0" lang="pl-PL" sz="2400" dirty="0"/>
              <a:t>	</a:t>
            </a:r>
            <a:r>
              <a:rPr kumimoji="0" lang="pl-PL" sz="2200" dirty="0"/>
              <a:t>- wybór tekstów liturgicznych</a:t>
            </a:r>
          </a:p>
          <a:p>
            <a:pPr eaLnBrk="1" hangingPunct="1">
              <a:buFontTx/>
              <a:buNone/>
            </a:pPr>
            <a:r>
              <a:rPr kumimoji="0" lang="pl-PL" sz="2200" dirty="0"/>
              <a:t>	- przebieg celebracji</a:t>
            </a:r>
          </a:p>
          <a:p>
            <a:pPr eaLnBrk="1" hangingPunct="1">
              <a:buFontTx/>
              <a:buNone/>
            </a:pPr>
            <a:r>
              <a:rPr kumimoji="0" lang="pl-PL" sz="2200" dirty="0"/>
              <a:t>       (np. miejsce komentarzy</a:t>
            </a:r>
          </a:p>
          <a:p>
            <a:pPr eaLnBrk="1" hangingPunct="1">
              <a:buFontTx/>
              <a:buNone/>
            </a:pPr>
            <a:r>
              <a:rPr kumimoji="0" lang="pl-PL" sz="2200" dirty="0"/>
              <a:t>       w liturgii)</a:t>
            </a:r>
          </a:p>
        </p:txBody>
      </p:sp>
      <p:pic>
        <p:nvPicPr>
          <p:cNvPr id="13316" name="Picture 6" descr="http://www.oaza.pl/cdks/wp-content/uploads/2014/02/KO2014wp_DSC0744-1024x678.jpg"/>
          <p:cNvPicPr>
            <a:picLocks noChangeAspect="1" noChangeArrowheads="1"/>
          </p:cNvPicPr>
          <p:nvPr/>
        </p:nvPicPr>
        <p:blipFill>
          <a:blip r:embed="rId2" cstate="print"/>
          <a:srcRect l="25053" t="8217" r="1961" b="4680"/>
          <a:stretch>
            <a:fillRect/>
          </a:stretch>
        </p:blipFill>
        <p:spPr bwMode="auto">
          <a:xfrm>
            <a:off x="4716463" y="2852738"/>
            <a:ext cx="3913187" cy="30972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981075"/>
          </a:xfrm>
        </p:spPr>
        <p:txBody>
          <a:bodyPr/>
          <a:lstStyle/>
          <a:p>
            <a:pPr eaLnBrk="1" hangingPunct="1"/>
            <a:r>
              <a:rPr kumimoji="0" lang="pl-PL" sz="4000" dirty="0">
                <a:solidFill>
                  <a:srgbClr val="510765"/>
                </a:solidFill>
                <a:latin typeface="Albertus Medium" pitchFamily="34" charset="0"/>
              </a:rPr>
              <a:t>Rozpoczęcie procesji wejścia w zakrystii</a:t>
            </a:r>
          </a:p>
        </p:txBody>
      </p:sp>
      <p:sp>
        <p:nvSpPr>
          <p:cNvPr id="14339" name="Rectangle 3"/>
          <p:cNvSpPr>
            <a:spLocks noGrp="1" noChangeArrowheads="1"/>
          </p:cNvSpPr>
          <p:nvPr>
            <p:ph type="body" idx="1"/>
          </p:nvPr>
        </p:nvSpPr>
        <p:spPr>
          <a:xfrm>
            <a:off x="468313" y="981075"/>
            <a:ext cx="8207375" cy="5516563"/>
          </a:xfrm>
        </p:spPr>
        <p:txBody>
          <a:bodyPr>
            <a:normAutofit fontScale="92500" lnSpcReduction="20000"/>
          </a:bodyPr>
          <a:lstStyle/>
          <a:p>
            <a:pPr algn="just" eaLnBrk="1" hangingPunct="1">
              <a:lnSpc>
                <a:spcPct val="80000"/>
              </a:lnSpc>
              <a:buFontTx/>
              <a:buNone/>
            </a:pPr>
            <a:r>
              <a:rPr kumimoji="0" lang="pl-PL" sz="1100" i="1">
                <a:solidFill>
                  <a:srgbClr val="C00000"/>
                </a:solidFill>
              </a:rPr>
              <a:t> </a:t>
            </a:r>
            <a:endParaRPr kumimoji="0" lang="pl-PL" sz="1100" i="1" dirty="0">
              <a:solidFill>
                <a:srgbClr val="C00000"/>
              </a:solidFill>
            </a:endParaRPr>
          </a:p>
          <a:p>
            <a:pPr algn="just" eaLnBrk="1" hangingPunct="1">
              <a:lnSpc>
                <a:spcPct val="150000"/>
              </a:lnSpc>
              <a:buFontTx/>
              <a:buNone/>
            </a:pPr>
            <a:r>
              <a:rPr kumimoji="0" lang="pl-PL" sz="2200" i="1" dirty="0">
                <a:solidFill>
                  <a:srgbClr val="C00000"/>
                </a:solidFill>
              </a:rPr>
              <a:t>C lub Cel</a:t>
            </a:r>
            <a:r>
              <a:rPr kumimoji="0" lang="pl-PL" sz="2200" dirty="0">
                <a:solidFill>
                  <a:srgbClr val="C00000"/>
                </a:solidFill>
              </a:rPr>
              <a:t>: </a:t>
            </a:r>
            <a:r>
              <a:rPr kumimoji="0" lang="pl-PL" sz="2200" dirty="0"/>
              <a:t>„Wspomożenie nasze w imieniu Pana!</a:t>
            </a:r>
            <a:r>
              <a:rPr kumimoji="0" lang="pl-PL" altLang="pl-PL" sz="2200" dirty="0"/>
              <a:t>”</a:t>
            </a:r>
            <a:endParaRPr kumimoji="0" lang="pl-PL" sz="2200" dirty="0"/>
          </a:p>
          <a:p>
            <a:pPr algn="just" eaLnBrk="1" hangingPunct="1">
              <a:lnSpc>
                <a:spcPct val="150000"/>
              </a:lnSpc>
              <a:buFontTx/>
              <a:buNone/>
            </a:pPr>
            <a:r>
              <a:rPr kumimoji="0" lang="pl-PL" sz="2200" i="1" dirty="0">
                <a:solidFill>
                  <a:srgbClr val="C00000"/>
                </a:solidFill>
              </a:rPr>
              <a:t>W</a:t>
            </a:r>
            <a:r>
              <a:rPr kumimoji="0" lang="pl-PL" sz="2200" dirty="0">
                <a:solidFill>
                  <a:srgbClr val="C00000"/>
                </a:solidFill>
              </a:rPr>
              <a:t>:</a:t>
            </a:r>
            <a:r>
              <a:rPr kumimoji="0" lang="pl-PL" sz="2200" dirty="0"/>
              <a:t> „Który stworzył niebo i ziemię!</a:t>
            </a:r>
            <a:r>
              <a:rPr kumimoji="0" lang="pl-PL" altLang="pl-PL" sz="2200" dirty="0"/>
              <a:t>”</a:t>
            </a:r>
            <a:endParaRPr kumimoji="0" lang="pl-PL" sz="2200" dirty="0"/>
          </a:p>
          <a:p>
            <a:pPr algn="just" eaLnBrk="1" hangingPunct="1">
              <a:lnSpc>
                <a:spcPct val="150000"/>
              </a:lnSpc>
              <a:buFontTx/>
              <a:buNone/>
            </a:pPr>
            <a:r>
              <a:rPr kumimoji="0" lang="pl-PL" sz="2200" i="1">
                <a:solidFill>
                  <a:srgbClr val="C00000"/>
                </a:solidFill>
              </a:rPr>
              <a:t>W</a:t>
            </a:r>
            <a:r>
              <a:rPr kumimoji="0" lang="pl-PL" sz="2200">
                <a:solidFill>
                  <a:srgbClr val="C00000"/>
                </a:solidFill>
              </a:rPr>
              <a:t>:</a:t>
            </a:r>
            <a:r>
              <a:rPr lang="pl-PL" sz="2200" dirty="0"/>
              <a:t> </a:t>
            </a:r>
            <a:r>
              <a:rPr kumimoji="0" lang="pl-PL" sz="2200"/>
              <a:t>„</a:t>
            </a:r>
            <a:r>
              <a:rPr kumimoji="0" lang="pl-PL" sz="2200" dirty="0"/>
              <a:t>Oto za chwilę przystąpię do ołtarza Bożego, do Boga</a:t>
            </a:r>
            <a:br>
              <a:rPr kumimoji="0" lang="pl-PL" sz="2200" dirty="0"/>
            </a:br>
            <a:r>
              <a:rPr kumimoji="0" lang="pl-PL" sz="2200" dirty="0"/>
              <a:t>który rozwesela młodość moją. Do świętej przystępuję służby.</a:t>
            </a:r>
            <a:br>
              <a:rPr kumimoji="0" lang="pl-PL" sz="2200" dirty="0"/>
            </a:br>
            <a:r>
              <a:rPr kumimoji="0" lang="pl-PL" sz="2200" dirty="0"/>
              <a:t>Chcę ją dobrze pełnić. Proszę Cię, Panie Jezu, o łaskę skupienia, by myśli moje były przy Tobie, by oczy moje </a:t>
            </a:r>
            <a:r>
              <a:rPr kumimoji="0" lang="pl-PL" sz="2200"/>
              <a:t>były zwrócone na </a:t>
            </a:r>
            <a:r>
              <a:rPr kumimoji="0" lang="pl-PL" sz="2200" dirty="0"/>
              <a:t>ołtarz, a serce moje oddane tylko Tobie</a:t>
            </a:r>
            <a:r>
              <a:rPr kumimoji="0" lang="pl-PL" altLang="pl-PL" sz="2200" dirty="0"/>
              <a:t>”</a:t>
            </a:r>
            <a:r>
              <a:rPr kumimoji="0" lang="pl-PL" sz="2200" dirty="0"/>
              <a:t>.</a:t>
            </a:r>
          </a:p>
          <a:p>
            <a:pPr algn="just" eaLnBrk="1" hangingPunct="1">
              <a:lnSpc>
                <a:spcPct val="150000"/>
              </a:lnSpc>
              <a:buFontTx/>
              <a:buNone/>
            </a:pPr>
            <a:r>
              <a:rPr kumimoji="0" lang="pl-PL" sz="2200" i="1" dirty="0">
                <a:solidFill>
                  <a:srgbClr val="C00000"/>
                </a:solidFill>
              </a:rPr>
              <a:t>C lub Cel</a:t>
            </a:r>
            <a:r>
              <a:rPr kumimoji="0" lang="pl-PL" sz="2200" dirty="0">
                <a:solidFill>
                  <a:srgbClr val="C00000"/>
                </a:solidFill>
              </a:rPr>
              <a:t>: </a:t>
            </a:r>
            <a:r>
              <a:rPr kumimoji="0" lang="pl-PL" sz="2200" dirty="0"/>
              <a:t>„Pokłon krzyżowi!</a:t>
            </a:r>
            <a:r>
              <a:rPr kumimoji="0" lang="pl-PL" altLang="pl-PL" sz="2200" dirty="0"/>
              <a:t>”</a:t>
            </a:r>
            <a:endParaRPr kumimoji="0" lang="pl-PL" sz="2200" dirty="0"/>
          </a:p>
          <a:p>
            <a:pPr algn="ctr" eaLnBrk="1" hangingPunct="1">
              <a:lnSpc>
                <a:spcPct val="150000"/>
              </a:lnSpc>
              <a:buFontTx/>
              <a:buNone/>
            </a:pPr>
            <a:r>
              <a:rPr kumimoji="0" lang="pl-PL" sz="2200" i="1" dirty="0">
                <a:solidFill>
                  <a:srgbClr val="C00000"/>
                </a:solidFill>
              </a:rPr>
              <a:t>Wszyscy kłaniają się krzyżowi</a:t>
            </a:r>
            <a:r>
              <a:rPr kumimoji="0" lang="pl-PL" sz="2200" dirty="0">
                <a:solidFill>
                  <a:srgbClr val="C00000"/>
                </a:solidFill>
              </a:rPr>
              <a:t>.</a:t>
            </a:r>
          </a:p>
          <a:p>
            <a:pPr algn="just" eaLnBrk="1" hangingPunct="1">
              <a:lnSpc>
                <a:spcPct val="150000"/>
              </a:lnSpc>
              <a:buFontTx/>
              <a:buNone/>
            </a:pPr>
            <a:r>
              <a:rPr kumimoji="0" lang="pl-PL" sz="2200" i="1" dirty="0">
                <a:solidFill>
                  <a:srgbClr val="C00000"/>
                </a:solidFill>
              </a:rPr>
              <a:t>C lub Cel</a:t>
            </a:r>
            <a:r>
              <a:rPr kumimoji="0" lang="pl-PL" sz="2200" dirty="0">
                <a:solidFill>
                  <a:srgbClr val="C00000"/>
                </a:solidFill>
              </a:rPr>
              <a:t>:</a:t>
            </a:r>
            <a:r>
              <a:rPr kumimoji="0" lang="pl-PL" sz="2200" dirty="0"/>
              <a:t> „Idźmy z radością!</a:t>
            </a:r>
            <a:r>
              <a:rPr kumimoji="0" lang="pl-PL" altLang="pl-PL" sz="2200" dirty="0"/>
              <a:t>”</a:t>
            </a:r>
            <a:endParaRPr kumimoji="0" lang="pl-PL" sz="2200" dirty="0"/>
          </a:p>
          <a:p>
            <a:pPr algn="just" eaLnBrk="1" hangingPunct="1">
              <a:lnSpc>
                <a:spcPct val="150000"/>
              </a:lnSpc>
              <a:buFontTx/>
              <a:buNone/>
            </a:pPr>
            <a:r>
              <a:rPr kumimoji="0" lang="pl-PL" sz="2200" i="1" dirty="0">
                <a:solidFill>
                  <a:srgbClr val="C00000"/>
                </a:solidFill>
              </a:rPr>
              <a:t>W</a:t>
            </a:r>
            <a:r>
              <a:rPr kumimoji="0" lang="pl-PL" sz="2200" dirty="0">
                <a:solidFill>
                  <a:srgbClr val="C00000"/>
                </a:solidFill>
              </a:rPr>
              <a:t>:</a:t>
            </a:r>
            <a:r>
              <a:rPr kumimoji="0" lang="pl-PL" sz="2200" dirty="0"/>
              <a:t> „Na spotkanie </a:t>
            </a:r>
            <a:r>
              <a:rPr kumimoji="0" lang="pl-PL" sz="2200"/>
              <a:t>Pana</a:t>
            </a:r>
            <a:r>
              <a:rPr kumimoji="0" lang="pl-PL" altLang="pl-PL" sz="2200"/>
              <a:t>”</a:t>
            </a:r>
            <a:r>
              <a:rPr kumimoji="0" lang="pl-PL" sz="2200"/>
              <a:t>.</a:t>
            </a:r>
            <a:endParaRPr kumimoji="0" lang="pl-PL" sz="1100" dirty="0"/>
          </a:p>
          <a:p>
            <a:pPr algn="ctr" eaLnBrk="1" hangingPunct="1">
              <a:lnSpc>
                <a:spcPct val="150000"/>
              </a:lnSpc>
              <a:buFontTx/>
              <a:buNone/>
            </a:pPr>
            <a:r>
              <a:rPr kumimoji="0" lang="pl-PL" sz="2200" i="1" dirty="0">
                <a:solidFill>
                  <a:srgbClr val="C00000"/>
                </a:solidFill>
              </a:rPr>
              <a:t>Procesja wyrusza w stronę ołtarza</a:t>
            </a:r>
            <a:r>
              <a:rPr kumimoji="0" lang="pl-PL" sz="2200" dirty="0">
                <a:solidFill>
                  <a:srgbClr val="C00000"/>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55976" y="260648"/>
            <a:ext cx="4464050" cy="1295400"/>
          </a:xfrm>
        </p:spPr>
        <p:txBody>
          <a:bodyPr>
            <a:normAutofit fontScale="90000"/>
          </a:bodyPr>
          <a:lstStyle/>
          <a:p>
            <a:pPr eaLnBrk="1" hangingPunct="1"/>
            <a:r>
              <a:rPr kumimoji="0" lang="pl-PL" spc="300" dirty="0">
                <a:solidFill>
                  <a:srgbClr val="510765"/>
                </a:solidFill>
                <a:latin typeface="Albertus Medium" pitchFamily="34" charset="0"/>
              </a:rPr>
              <a:t>Porządek</a:t>
            </a:r>
            <a:br>
              <a:rPr kumimoji="0" lang="pl-PL" spc="300" dirty="0">
                <a:solidFill>
                  <a:srgbClr val="510765"/>
                </a:solidFill>
                <a:latin typeface="Albertus Medium" pitchFamily="34" charset="0"/>
              </a:rPr>
            </a:br>
            <a:r>
              <a:rPr kumimoji="0" lang="pl-PL" spc="300" dirty="0">
                <a:solidFill>
                  <a:srgbClr val="510765"/>
                </a:solidFill>
                <a:latin typeface="Albertus Medium" pitchFamily="34" charset="0"/>
              </a:rPr>
              <a:t>procesji wejścia</a:t>
            </a:r>
          </a:p>
        </p:txBody>
      </p:sp>
      <p:pic>
        <p:nvPicPr>
          <p:cNvPr id="15363" name="Picture 7"/>
          <p:cNvPicPr>
            <a:picLocks noChangeAspect="1" noChangeArrowheads="1"/>
          </p:cNvPicPr>
          <p:nvPr/>
        </p:nvPicPr>
        <p:blipFill>
          <a:blip r:embed="rId2" cstate="print"/>
          <a:srcRect l="1518" t="14000" r="92412"/>
          <a:stretch>
            <a:fillRect/>
          </a:stretch>
        </p:blipFill>
        <p:spPr bwMode="auto">
          <a:xfrm>
            <a:off x="-1331913" y="836613"/>
            <a:ext cx="282575" cy="3024187"/>
          </a:xfrm>
          <a:prstGeom prst="rect">
            <a:avLst/>
          </a:prstGeom>
          <a:noFill/>
          <a:ln w="9525">
            <a:noFill/>
            <a:miter lim="800000"/>
            <a:headEnd/>
            <a:tailEnd/>
          </a:ln>
        </p:spPr>
      </p:pic>
      <p:pic>
        <p:nvPicPr>
          <p:cNvPr id="15364" name="Picture 7"/>
          <p:cNvPicPr>
            <a:picLocks noChangeAspect="1" noChangeArrowheads="1"/>
          </p:cNvPicPr>
          <p:nvPr/>
        </p:nvPicPr>
        <p:blipFill>
          <a:blip r:embed="rId3" cstate="print"/>
          <a:srcRect l="14000" t="92412" b="1518"/>
          <a:stretch>
            <a:fillRect/>
          </a:stretch>
        </p:blipFill>
        <p:spPr bwMode="auto">
          <a:xfrm>
            <a:off x="3635375" y="6022975"/>
            <a:ext cx="5508625" cy="358775"/>
          </a:xfrm>
          <a:prstGeom prst="rect">
            <a:avLst/>
          </a:prstGeom>
          <a:noFill/>
          <a:ln w="9525">
            <a:noFill/>
            <a:miter lim="800000"/>
            <a:headEnd/>
            <a:tailEnd/>
          </a:ln>
        </p:spPr>
      </p:pic>
      <p:pic>
        <p:nvPicPr>
          <p:cNvPr id="15365" name="Picture 6"/>
          <p:cNvPicPr>
            <a:picLocks noChangeAspect="1" noChangeArrowheads="1"/>
          </p:cNvPicPr>
          <p:nvPr/>
        </p:nvPicPr>
        <p:blipFill>
          <a:blip r:embed="rId4" cstate="print"/>
          <a:srcRect/>
          <a:stretch>
            <a:fillRect/>
          </a:stretch>
        </p:blipFill>
        <p:spPr bwMode="auto">
          <a:xfrm>
            <a:off x="4427538" y="6165850"/>
            <a:ext cx="365125" cy="222250"/>
          </a:xfrm>
          <a:prstGeom prst="rect">
            <a:avLst/>
          </a:prstGeom>
          <a:noFill/>
          <a:ln w="9525">
            <a:noFill/>
            <a:miter lim="800000"/>
            <a:headEnd/>
            <a:tailEnd/>
          </a:ln>
        </p:spPr>
      </p:pic>
      <p:sp>
        <p:nvSpPr>
          <p:cNvPr id="15366" name="Symbol zastępczy tekstu 6"/>
          <p:cNvSpPr txBox="1">
            <a:spLocks/>
          </p:cNvSpPr>
          <p:nvPr/>
        </p:nvSpPr>
        <p:spPr bwMode="auto">
          <a:xfrm>
            <a:off x="4716463" y="6092825"/>
            <a:ext cx="4321175" cy="358775"/>
          </a:xfrm>
          <a:prstGeom prst="rect">
            <a:avLst/>
          </a:prstGeom>
          <a:noFill/>
          <a:ln w="9525">
            <a:noFill/>
            <a:miter lim="800000"/>
            <a:headEnd/>
            <a:tailEnd/>
          </a:ln>
        </p:spPr>
        <p:txBody>
          <a:bodyPr/>
          <a:lstStyle/>
          <a:p>
            <a:pPr marL="342900" indent="-342900" eaLnBrk="0" hangingPunct="0">
              <a:spcBef>
                <a:spcPct val="20000"/>
              </a:spcBef>
            </a:pPr>
            <a:r>
              <a:rPr kumimoji="1" lang="en-US" sz="1600" dirty="0"/>
              <a:t>-  </a:t>
            </a:r>
            <a:r>
              <a:rPr kumimoji="1" lang="en-US" sz="1600" dirty="0" err="1"/>
              <a:t>opcjonalnie</a:t>
            </a:r>
            <a:r>
              <a:rPr kumimoji="1" lang="en-US" sz="1600" dirty="0"/>
              <a:t>: ministrant </a:t>
            </a:r>
            <a:r>
              <a:rPr kumimoji="1" lang="en-US" sz="1600" dirty="0" err="1"/>
              <a:t>śpiewający</a:t>
            </a:r>
            <a:r>
              <a:rPr kumimoji="1" lang="en-US" sz="1600" dirty="0"/>
              <a:t> </a:t>
            </a:r>
            <a:r>
              <a:rPr kumimoji="1" lang="en-US" sz="1600" dirty="0" err="1"/>
              <a:t>prośby</a:t>
            </a:r>
            <a:r>
              <a:rPr kumimoji="1" lang="en-US" sz="1600" dirty="0"/>
              <a:t> z LG</a:t>
            </a:r>
            <a:endParaRPr kumimoji="1" lang="pl-PL" sz="1600" dirty="0"/>
          </a:p>
          <a:p>
            <a:pPr marL="342900" indent="-342900" eaLnBrk="0" hangingPunct="0">
              <a:spcBef>
                <a:spcPct val="20000"/>
              </a:spcBef>
              <a:buFontTx/>
              <a:buChar char="•"/>
            </a:pPr>
            <a:endParaRPr kumimoji="1" lang="pl-PL" sz="1500" dirty="0"/>
          </a:p>
        </p:txBody>
      </p:sp>
      <p:pic>
        <p:nvPicPr>
          <p:cNvPr id="15367" name="Picture 12"/>
          <p:cNvPicPr>
            <a:picLocks noChangeAspect="1" noChangeArrowheads="1"/>
          </p:cNvPicPr>
          <p:nvPr/>
        </p:nvPicPr>
        <p:blipFill>
          <a:blip r:embed="rId5" cstate="print"/>
          <a:srcRect l="16898" t="40150" r="28165"/>
          <a:stretch>
            <a:fillRect/>
          </a:stretch>
        </p:blipFill>
        <p:spPr bwMode="auto">
          <a:xfrm>
            <a:off x="323850" y="333375"/>
            <a:ext cx="3959225" cy="2724150"/>
          </a:xfrm>
          <a:prstGeom prst="rect">
            <a:avLst/>
          </a:prstGeom>
          <a:noFill/>
          <a:ln w="9525">
            <a:noFill/>
            <a:miter lim="800000"/>
            <a:headEnd/>
            <a:tailEnd/>
          </a:ln>
        </p:spPr>
      </p:pic>
      <p:pic>
        <p:nvPicPr>
          <p:cNvPr id="17417" name="Picture 13"/>
          <p:cNvPicPr>
            <a:picLocks noChangeAspect="1" noChangeArrowheads="1"/>
          </p:cNvPicPr>
          <p:nvPr/>
        </p:nvPicPr>
        <p:blipFill>
          <a:blip r:embed="rId6" cstate="print"/>
          <a:srcRect l="15683" t="36534" r="24915"/>
          <a:stretch>
            <a:fillRect/>
          </a:stretch>
        </p:blipFill>
        <p:spPr bwMode="auto">
          <a:xfrm>
            <a:off x="4283968" y="2060848"/>
            <a:ext cx="4640890" cy="3672905"/>
          </a:xfrm>
          <a:prstGeom prst="rect">
            <a:avLst/>
          </a:prstGeom>
          <a:noFill/>
          <a:ln w="9525">
            <a:noFill/>
            <a:miter lim="800000"/>
            <a:headEnd/>
            <a:tailEnd/>
          </a:ln>
          <a:effectLst>
            <a:glow rad="228600">
              <a:schemeClr val="accent4">
                <a:satMod val="175000"/>
                <a:alpha val="40000"/>
              </a:schemeClr>
            </a:glow>
          </a:effectLst>
        </p:spPr>
      </p:pic>
      <p:sp>
        <p:nvSpPr>
          <p:cNvPr id="13" name="Prostokąt 12"/>
          <p:cNvSpPr/>
          <p:nvPr/>
        </p:nvSpPr>
        <p:spPr>
          <a:xfrm>
            <a:off x="3708400" y="5661025"/>
            <a:ext cx="5364163" cy="287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4" name="Prostokąt 13"/>
          <p:cNvSpPr/>
          <p:nvPr/>
        </p:nvSpPr>
        <p:spPr>
          <a:xfrm rot="5400000">
            <a:off x="2628107" y="5014119"/>
            <a:ext cx="3168650" cy="287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371" name="Prostokąt 16"/>
          <p:cNvSpPr>
            <a:spLocks noChangeArrowheads="1"/>
          </p:cNvSpPr>
          <p:nvPr/>
        </p:nvSpPr>
        <p:spPr bwMode="auto">
          <a:xfrm>
            <a:off x="323850" y="3500438"/>
            <a:ext cx="4032250" cy="3000375"/>
          </a:xfrm>
          <a:prstGeom prst="rect">
            <a:avLst/>
          </a:prstGeom>
          <a:noFill/>
          <a:ln w="9525">
            <a:noFill/>
            <a:miter lim="800000"/>
            <a:headEnd/>
            <a:tailEnd/>
          </a:ln>
        </p:spPr>
        <p:txBody>
          <a:bodyPr>
            <a:spAutoFit/>
          </a:bodyPr>
          <a:lstStyle/>
          <a:p>
            <a:pPr>
              <a:spcAft>
                <a:spcPts val="600"/>
              </a:spcAft>
            </a:pPr>
            <a:r>
              <a:rPr lang="pl-PL" sz="2200" b="1" dirty="0"/>
              <a:t>Schematy przedstawiają</a:t>
            </a:r>
          </a:p>
          <a:p>
            <a:pPr>
              <a:spcAft>
                <a:spcPts val="600"/>
              </a:spcAft>
            </a:pPr>
            <a:r>
              <a:rPr lang="pl-PL" sz="2200" b="1" dirty="0"/>
              <a:t>porządek procesji wejścia:</a:t>
            </a:r>
          </a:p>
          <a:p>
            <a:pPr>
              <a:spcAft>
                <a:spcPts val="600"/>
              </a:spcAft>
            </a:pPr>
            <a:r>
              <a:rPr lang="pl-PL" sz="800" b="1" dirty="0"/>
              <a:t>  </a:t>
            </a:r>
          </a:p>
          <a:p>
            <a:pPr>
              <a:spcAft>
                <a:spcPts val="600"/>
              </a:spcAft>
            </a:pPr>
            <a:r>
              <a:rPr lang="pl-PL" sz="2200" dirty="0"/>
              <a:t>• </a:t>
            </a:r>
            <a:r>
              <a:rPr lang="pl-PL" sz="2200" b="1" dirty="0"/>
              <a:t>górny schemat</a:t>
            </a:r>
          </a:p>
          <a:p>
            <a:pPr>
              <a:spcAft>
                <a:spcPts val="600"/>
              </a:spcAft>
            </a:pPr>
            <a:r>
              <a:rPr lang="pl-PL" sz="2200" dirty="0"/>
              <a:t>  procesja wejścia bez biskupa</a:t>
            </a:r>
          </a:p>
          <a:p>
            <a:pPr>
              <a:spcAft>
                <a:spcPts val="600"/>
              </a:spcAft>
            </a:pPr>
            <a:r>
              <a:rPr lang="pl-PL" sz="800" dirty="0"/>
              <a:t>  </a:t>
            </a:r>
          </a:p>
          <a:p>
            <a:pPr>
              <a:spcAft>
                <a:spcPts val="600"/>
              </a:spcAft>
            </a:pPr>
            <a:r>
              <a:rPr lang="pl-PL" sz="2200" dirty="0"/>
              <a:t>• </a:t>
            </a:r>
            <a:r>
              <a:rPr lang="pl-PL" sz="2200" b="1" dirty="0"/>
              <a:t>schemat obok</a:t>
            </a:r>
          </a:p>
          <a:p>
            <a:pPr>
              <a:spcAft>
                <a:spcPts val="600"/>
              </a:spcAft>
            </a:pPr>
            <a:r>
              <a:rPr lang="pl-PL" sz="2200" b="1" dirty="0"/>
              <a:t>  </a:t>
            </a:r>
            <a:r>
              <a:rPr lang="pl-PL" sz="2200" dirty="0"/>
              <a:t>procesja wejścia z biskupem </a:t>
            </a:r>
          </a:p>
        </p:txBody>
      </p:sp>
      <p:pic>
        <p:nvPicPr>
          <p:cNvPr id="15372" name="Picture 7"/>
          <p:cNvPicPr>
            <a:picLocks noChangeAspect="1" noChangeArrowheads="1"/>
          </p:cNvPicPr>
          <p:nvPr/>
        </p:nvPicPr>
        <p:blipFill>
          <a:blip r:embed="rId7" cstate="print"/>
          <a:srcRect l="92412" t="14000" r="1518"/>
          <a:stretch>
            <a:fillRect/>
          </a:stretch>
        </p:blipFill>
        <p:spPr bwMode="auto">
          <a:xfrm>
            <a:off x="8675688" y="2060575"/>
            <a:ext cx="468312" cy="38893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0"/>
            <a:ext cx="8229600" cy="1143000"/>
          </a:xfrm>
        </p:spPr>
        <p:txBody>
          <a:bodyPr/>
          <a:lstStyle/>
          <a:p>
            <a:pPr eaLnBrk="1" hangingPunct="1"/>
            <a:r>
              <a:rPr kumimoji="0" lang="pl-PL" spc="300" dirty="0">
                <a:solidFill>
                  <a:srgbClr val="510765"/>
                </a:solidFill>
                <a:latin typeface="Albertus Medium" pitchFamily="34" charset="0"/>
              </a:rPr>
              <a:t>Przebieg procesji wejścia</a:t>
            </a:r>
          </a:p>
        </p:txBody>
      </p:sp>
      <p:sp>
        <p:nvSpPr>
          <p:cNvPr id="16387" name="Rectangle 4"/>
          <p:cNvSpPr>
            <a:spLocks noGrp="1" noChangeArrowheads="1"/>
          </p:cNvSpPr>
          <p:nvPr>
            <p:ph type="body" sz="half" idx="1"/>
          </p:nvPr>
        </p:nvSpPr>
        <p:spPr>
          <a:xfrm>
            <a:off x="457200" y="1412875"/>
            <a:ext cx="5122863" cy="4924425"/>
          </a:xfrm>
        </p:spPr>
        <p:txBody>
          <a:bodyPr/>
          <a:lstStyle/>
          <a:p>
            <a:pPr eaLnBrk="1" hangingPunct="1">
              <a:lnSpc>
                <a:spcPct val="90000"/>
              </a:lnSpc>
            </a:pPr>
            <a:r>
              <a:rPr kumimoji="0" lang="pl-PL" sz="2800"/>
              <a:t>procesja </a:t>
            </a:r>
            <a:r>
              <a:rPr kumimoji="0" lang="pl-PL" sz="2800" b="1"/>
              <a:t>rusza w lewo </a:t>
            </a:r>
            <a:r>
              <a:rPr kumimoji="0" lang="pl-PL" sz="2800"/>
              <a:t>schodami, następnie dochodzi do ołtarza</a:t>
            </a:r>
          </a:p>
          <a:p>
            <a:pPr eaLnBrk="1" hangingPunct="1">
              <a:lnSpc>
                <a:spcPct val="90000"/>
              </a:lnSpc>
              <a:buFontTx/>
              <a:buNone/>
            </a:pPr>
            <a:r>
              <a:rPr kumimoji="0" lang="pl-PL" sz="800"/>
              <a:t> </a:t>
            </a:r>
          </a:p>
          <a:p>
            <a:pPr eaLnBrk="1" hangingPunct="1">
              <a:lnSpc>
                <a:spcPct val="90000"/>
              </a:lnSpc>
            </a:pPr>
            <a:r>
              <a:rPr kumimoji="0" lang="pl-PL" sz="2800"/>
              <a:t>służba ładu czuwa</a:t>
            </a:r>
            <a:br>
              <a:rPr kumimoji="0" lang="pl-PL" sz="2800"/>
            </a:br>
            <a:r>
              <a:rPr kumimoji="0" lang="pl-PL" sz="2800"/>
              <a:t>nad przygotowaniem</a:t>
            </a:r>
            <a:br>
              <a:rPr kumimoji="0" lang="pl-PL" sz="2800"/>
            </a:br>
            <a:r>
              <a:rPr kumimoji="0" lang="pl-PL" sz="2800"/>
              <a:t>drogi procesji</a:t>
            </a:r>
          </a:p>
          <a:p>
            <a:pPr eaLnBrk="1" hangingPunct="1">
              <a:lnSpc>
                <a:spcPct val="90000"/>
              </a:lnSpc>
              <a:buFontTx/>
              <a:buNone/>
            </a:pPr>
            <a:r>
              <a:rPr kumimoji="0" lang="pl-PL" sz="800"/>
              <a:t> </a:t>
            </a:r>
          </a:p>
          <a:p>
            <a:pPr eaLnBrk="1" hangingPunct="1">
              <a:lnSpc>
                <a:spcPct val="90000"/>
              </a:lnSpc>
            </a:pPr>
            <a:r>
              <a:rPr kumimoji="0" lang="pl-PL" sz="2800"/>
              <a:t>ceremoniarze</a:t>
            </a:r>
            <a:br>
              <a:rPr kumimoji="0" lang="pl-PL" sz="2800"/>
            </a:br>
            <a:r>
              <a:rPr kumimoji="0" lang="pl-PL" sz="2800"/>
              <a:t>wskazują miejsce</a:t>
            </a:r>
            <a:br>
              <a:rPr kumimoji="0" lang="pl-PL" sz="2800"/>
            </a:br>
            <a:r>
              <a:rPr kumimoji="0" lang="pl-PL" sz="2800"/>
              <a:t>kapłanom</a:t>
            </a:r>
            <a:br>
              <a:rPr kumimoji="0" lang="pl-PL" sz="2800"/>
            </a:br>
            <a:r>
              <a:rPr kumimoji="0" lang="pl-PL" sz="2800"/>
              <a:t>i posługującym</a:t>
            </a:r>
          </a:p>
        </p:txBody>
      </p:sp>
      <p:pic>
        <p:nvPicPr>
          <p:cNvPr id="16388" name="Obraz 6" descr="ko2015mw_IMG_5659-1024x682.jpg"/>
          <p:cNvPicPr>
            <a:picLocks noChangeAspect="1"/>
          </p:cNvPicPr>
          <p:nvPr/>
        </p:nvPicPr>
        <p:blipFill>
          <a:blip r:embed="rId2" cstate="print"/>
          <a:srcRect l="17702" t="4276" r="21391" b="2888"/>
          <a:stretch>
            <a:fillRect/>
          </a:stretch>
        </p:blipFill>
        <p:spPr bwMode="auto">
          <a:xfrm>
            <a:off x="6732588" y="1196975"/>
            <a:ext cx="2087562" cy="2119313"/>
          </a:xfrm>
          <a:prstGeom prst="rect">
            <a:avLst/>
          </a:prstGeom>
          <a:noFill/>
          <a:ln w="9525">
            <a:noFill/>
            <a:miter lim="800000"/>
            <a:headEnd/>
            <a:tailEnd/>
          </a:ln>
        </p:spPr>
      </p:pic>
      <p:pic>
        <p:nvPicPr>
          <p:cNvPr id="8" name="Obraz 7" descr="ko2015mw_IMG_5663-1024x682.jpg"/>
          <p:cNvPicPr>
            <a:picLocks noChangeAspect="1"/>
          </p:cNvPicPr>
          <p:nvPr/>
        </p:nvPicPr>
        <p:blipFill>
          <a:blip r:embed="rId3" cstate="print"/>
          <a:srcRect l="6627" t="19517" r="21392" b="2889"/>
          <a:stretch>
            <a:fillRect/>
          </a:stretch>
        </p:blipFill>
        <p:spPr>
          <a:xfrm>
            <a:off x="4356100" y="2708275"/>
            <a:ext cx="3036888" cy="2181225"/>
          </a:xfrm>
          <a:prstGeom prst="rect">
            <a:avLst/>
          </a:prstGeom>
          <a:ln w="38100">
            <a:solidFill>
              <a:schemeClr val="bg1"/>
            </a:solidFill>
          </a:ln>
          <a:effectLst/>
        </p:spPr>
      </p:pic>
      <p:pic>
        <p:nvPicPr>
          <p:cNvPr id="16392" name="Picture 8"/>
          <p:cNvPicPr>
            <a:picLocks noChangeAspect="1" noChangeArrowheads="1"/>
          </p:cNvPicPr>
          <p:nvPr/>
        </p:nvPicPr>
        <p:blipFill>
          <a:blip r:embed="rId4" cstate="print"/>
          <a:srcRect t="2560" r="634" b="5287"/>
          <a:stretch>
            <a:fillRect/>
          </a:stretch>
        </p:blipFill>
        <p:spPr bwMode="auto">
          <a:xfrm>
            <a:off x="5724525" y="4349750"/>
            <a:ext cx="3095625" cy="2103438"/>
          </a:xfrm>
          <a:prstGeom prst="rect">
            <a:avLst/>
          </a:prstGeom>
          <a:noFill/>
          <a:ln w="28575">
            <a:solidFill>
              <a:schemeClr val="bg1"/>
            </a:solid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3850" y="188913"/>
            <a:ext cx="8496300" cy="1268412"/>
          </a:xfrm>
        </p:spPr>
        <p:txBody>
          <a:bodyPr/>
          <a:lstStyle/>
          <a:p>
            <a:pPr eaLnBrk="1" hangingPunct="1">
              <a:defRPr/>
            </a:pPr>
            <a:r>
              <a:rPr kumimoji="0" lang="pl-PL" sz="4000" spc="100" dirty="0">
                <a:solidFill>
                  <a:srgbClr val="510765"/>
                </a:solidFill>
                <a:latin typeface="Albertus Medium" pitchFamily="34" charset="0"/>
                <a:ea typeface="+mj-ea"/>
                <a:cs typeface="+mj-cs"/>
              </a:rPr>
              <a:t>Zajmowanie miejsc w prezbiterium</a:t>
            </a:r>
          </a:p>
        </p:txBody>
      </p:sp>
      <p:sp>
        <p:nvSpPr>
          <p:cNvPr id="17411" name="Rectangle 10"/>
          <p:cNvSpPr>
            <a:spLocks noGrp="1" noChangeArrowheads="1"/>
          </p:cNvSpPr>
          <p:nvPr>
            <p:ph type="body" sz="half" idx="1"/>
          </p:nvPr>
        </p:nvSpPr>
        <p:spPr>
          <a:xfrm>
            <a:off x="820738" y="1782763"/>
            <a:ext cx="4038600" cy="4525962"/>
          </a:xfrm>
        </p:spPr>
        <p:txBody>
          <a:bodyPr/>
          <a:lstStyle/>
          <a:p>
            <a:pPr eaLnBrk="1" hangingPunct="1"/>
            <a:r>
              <a:rPr kumimoji="0" lang="pl-PL" sz="2800" dirty="0"/>
              <a:t>posługujący</a:t>
            </a:r>
            <a:br>
              <a:rPr kumimoji="0" lang="pl-PL" sz="2800" dirty="0"/>
            </a:br>
            <a:r>
              <a:rPr kumimoji="0" lang="pl-PL" sz="2800" dirty="0"/>
              <a:t>zajmują miejsca</a:t>
            </a:r>
            <a:br>
              <a:rPr kumimoji="0" lang="pl-PL" sz="2800" dirty="0"/>
            </a:br>
            <a:r>
              <a:rPr kumimoji="0" lang="pl-PL" sz="2800" dirty="0"/>
              <a:t>w pobliżu miejsc spełnianej funkcji</a:t>
            </a:r>
          </a:p>
          <a:p>
            <a:pPr eaLnBrk="1" hangingPunct="1">
              <a:buFontTx/>
              <a:buNone/>
            </a:pPr>
            <a:r>
              <a:rPr kumimoji="0" lang="pl-PL" sz="2000" dirty="0"/>
              <a:t> </a:t>
            </a:r>
          </a:p>
          <a:p>
            <a:pPr eaLnBrk="1" hangingPunct="1"/>
            <a:r>
              <a:rPr kumimoji="0" lang="pl-PL" sz="2800" dirty="0"/>
              <a:t>kapłani</a:t>
            </a:r>
            <a:br>
              <a:rPr kumimoji="0" lang="pl-PL" sz="2800" dirty="0"/>
            </a:br>
            <a:r>
              <a:rPr kumimoji="0" lang="pl-PL" sz="2800" dirty="0"/>
              <a:t>moderatorzy</a:t>
            </a:r>
            <a:br>
              <a:rPr kumimoji="0" lang="pl-PL" sz="2800" dirty="0"/>
            </a:br>
            <a:r>
              <a:rPr kumimoji="0" lang="pl-PL" sz="2800" dirty="0"/>
              <a:t>zajmują miejsca</a:t>
            </a:r>
            <a:br>
              <a:rPr kumimoji="0" lang="pl-PL" sz="2800" dirty="0"/>
            </a:br>
            <a:r>
              <a:rPr kumimoji="0" lang="pl-PL" sz="2800" dirty="0"/>
              <a:t>w prezbiterium (nieszpory)</a:t>
            </a:r>
          </a:p>
        </p:txBody>
      </p:sp>
      <p:pic>
        <p:nvPicPr>
          <p:cNvPr id="17412" name="Picture 17" descr="Aula - liturgia godzin z biskupem opcja1"/>
          <p:cNvPicPr>
            <a:picLocks noGrp="1" noChangeAspect="1" noChangeArrowheads="1"/>
          </p:cNvPicPr>
          <p:nvPr>
            <p:ph sz="quarter" idx="2"/>
          </p:nvPr>
        </p:nvPicPr>
        <p:blipFill>
          <a:blip r:embed="rId2" cstate="print"/>
          <a:srcRect/>
          <a:stretch>
            <a:fillRect/>
          </a:stretch>
        </p:blipFill>
        <p:spPr>
          <a:xfrm>
            <a:off x="4716463" y="1628775"/>
            <a:ext cx="3525837" cy="2171700"/>
          </a:xfrm>
          <a:noFill/>
        </p:spPr>
      </p:pic>
      <p:pic>
        <p:nvPicPr>
          <p:cNvPr id="8" name="Picture 7" descr="http://www.oaza.pl/cdks/wp-content/uploads/2014/02/ko2014sobotamnnieszporyfot_7235-1024x679.jpg"/>
          <p:cNvPicPr>
            <a:picLocks noChangeAspect="1" noChangeArrowheads="1"/>
          </p:cNvPicPr>
          <p:nvPr/>
        </p:nvPicPr>
        <p:blipFill>
          <a:blip r:embed="rId3" cstate="print"/>
          <a:srcRect l="10909" t="27939" r="17091" b="11253"/>
          <a:stretch>
            <a:fillRect/>
          </a:stretch>
        </p:blipFill>
        <p:spPr bwMode="auto">
          <a:xfrm>
            <a:off x="4211638" y="3789363"/>
            <a:ext cx="4367212" cy="2447925"/>
          </a:xfrm>
          <a:prstGeom prst="rect">
            <a:avLst/>
          </a:prstGeom>
          <a:noFill/>
          <a:ln w="57150">
            <a:solidFill>
              <a:schemeClr val="bg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97768"/>
            <a:ext cx="8229600" cy="1143000"/>
          </a:xfrm>
        </p:spPr>
        <p:txBody>
          <a:bodyPr>
            <a:normAutofit fontScale="90000"/>
          </a:bodyPr>
          <a:lstStyle/>
          <a:p>
            <a:pPr eaLnBrk="1" hangingPunct="1"/>
            <a:r>
              <a:rPr kumimoji="0" lang="pl-PL" sz="4000" spc="300" dirty="0">
                <a:solidFill>
                  <a:srgbClr val="510765"/>
                </a:solidFill>
                <a:latin typeface="Albertus Medium" pitchFamily="34" charset="0"/>
              </a:rPr>
              <a:t>Posługa</a:t>
            </a:r>
            <a:br>
              <a:rPr kumimoji="0" lang="pl-PL" sz="4000" spc="300" dirty="0">
                <a:solidFill>
                  <a:srgbClr val="510765"/>
                </a:solidFill>
                <a:latin typeface="Albertus Medium" pitchFamily="34" charset="0"/>
              </a:rPr>
            </a:br>
            <a:r>
              <a:rPr kumimoji="0" lang="pl-PL" sz="4000" spc="300" dirty="0">
                <a:solidFill>
                  <a:srgbClr val="510765"/>
                </a:solidFill>
                <a:latin typeface="Albertus Medium" pitchFamily="34" charset="0"/>
              </a:rPr>
              <a:t>przy miejscu przewodniczenia</a:t>
            </a:r>
          </a:p>
        </p:txBody>
      </p:sp>
      <p:sp>
        <p:nvSpPr>
          <p:cNvPr id="18435" name="Rectangle 4"/>
          <p:cNvSpPr>
            <a:spLocks noGrp="1" noChangeArrowheads="1"/>
          </p:cNvSpPr>
          <p:nvPr>
            <p:ph type="body" sz="half" idx="1"/>
          </p:nvPr>
        </p:nvSpPr>
        <p:spPr>
          <a:xfrm>
            <a:off x="468313" y="1916113"/>
            <a:ext cx="4248150" cy="4105275"/>
          </a:xfrm>
        </p:spPr>
        <p:txBody>
          <a:bodyPr/>
          <a:lstStyle/>
          <a:p>
            <a:pPr eaLnBrk="1" hangingPunct="1"/>
            <a:r>
              <a:rPr kumimoji="0" lang="pl-PL" sz="2600" dirty="0"/>
              <a:t>w razie potrzeby posługujący podają celebransowi:</a:t>
            </a:r>
          </a:p>
          <a:p>
            <a:pPr lvl="1" eaLnBrk="1" hangingPunct="1"/>
            <a:r>
              <a:rPr kumimoji="0" lang="pl-PL" sz="2400" dirty="0"/>
              <a:t>mikrofon </a:t>
            </a:r>
          </a:p>
          <a:p>
            <a:pPr lvl="1" eaLnBrk="1" hangingPunct="1"/>
            <a:r>
              <a:rPr kumimoji="0" lang="pl-PL" sz="2400" dirty="0"/>
              <a:t>księgę Liturgii Godzin</a:t>
            </a:r>
          </a:p>
          <a:p>
            <a:pPr lvl="1" eaLnBrk="1" hangingPunct="1"/>
            <a:r>
              <a:rPr kumimoji="0" lang="pl-PL" sz="2400" dirty="0"/>
              <a:t>rytuał obrzędu</a:t>
            </a:r>
          </a:p>
          <a:p>
            <a:pPr lvl="1" eaLnBrk="1" hangingPunct="1">
              <a:buFontTx/>
              <a:buNone/>
            </a:pPr>
            <a:r>
              <a:rPr kumimoji="0" lang="pl-PL" sz="1000" dirty="0"/>
              <a:t> </a:t>
            </a:r>
            <a:endParaRPr kumimoji="0" lang="pl-PL" sz="1100" dirty="0"/>
          </a:p>
          <a:p>
            <a:pPr eaLnBrk="1" hangingPunct="1"/>
            <a:r>
              <a:rPr kumimoji="0" lang="pl-PL" sz="2600" dirty="0"/>
              <a:t>jeśli nie ma diakona</a:t>
            </a:r>
            <a:br>
              <a:rPr kumimoji="0" lang="pl-PL" sz="2600" dirty="0"/>
            </a:br>
            <a:r>
              <a:rPr kumimoji="0" lang="pl-PL" sz="2600" dirty="0"/>
              <a:t>to zwykle należy to</a:t>
            </a:r>
            <a:br>
              <a:rPr kumimoji="0" lang="pl-PL" sz="2600" dirty="0"/>
            </a:br>
            <a:r>
              <a:rPr kumimoji="0" lang="pl-PL" sz="2600" dirty="0"/>
              <a:t>do ceremoniarza</a:t>
            </a:r>
          </a:p>
        </p:txBody>
      </p:sp>
      <p:pic>
        <p:nvPicPr>
          <p:cNvPr id="18436" name="Picture 5"/>
          <p:cNvPicPr>
            <a:picLocks noChangeAspect="1" noChangeArrowheads="1"/>
          </p:cNvPicPr>
          <p:nvPr/>
        </p:nvPicPr>
        <p:blipFill>
          <a:blip r:embed="rId2" cstate="print"/>
          <a:srcRect t="2699"/>
          <a:stretch>
            <a:fillRect/>
          </a:stretch>
        </p:blipFill>
        <p:spPr bwMode="auto">
          <a:xfrm>
            <a:off x="4356100" y="1773238"/>
            <a:ext cx="3600450" cy="2593975"/>
          </a:xfrm>
          <a:prstGeom prst="rect">
            <a:avLst/>
          </a:prstGeom>
          <a:noFill/>
          <a:ln w="9525">
            <a:noFill/>
            <a:miter lim="800000"/>
            <a:headEnd/>
            <a:tailEnd/>
          </a:ln>
        </p:spPr>
      </p:pic>
      <p:pic>
        <p:nvPicPr>
          <p:cNvPr id="18438" name="Picture 6"/>
          <p:cNvPicPr>
            <a:picLocks noChangeAspect="1" noChangeArrowheads="1"/>
          </p:cNvPicPr>
          <p:nvPr/>
        </p:nvPicPr>
        <p:blipFill>
          <a:blip r:embed="rId3" cstate="print"/>
          <a:srcRect t="2936" b="7612"/>
          <a:stretch>
            <a:fillRect/>
          </a:stretch>
        </p:blipFill>
        <p:spPr bwMode="auto">
          <a:xfrm>
            <a:off x="5219700" y="4005263"/>
            <a:ext cx="3384550" cy="2384425"/>
          </a:xfrm>
          <a:prstGeom prst="rect">
            <a:avLst/>
          </a:prstGeom>
          <a:noFill/>
          <a:ln w="38100">
            <a:solidFill>
              <a:schemeClr val="bg1"/>
            </a:solid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sz="quarter"/>
          </p:nvPr>
        </p:nvSpPr>
        <p:spPr>
          <a:xfrm>
            <a:off x="0" y="0"/>
            <a:ext cx="9144000" cy="1052513"/>
          </a:xfrm>
        </p:spPr>
        <p:txBody>
          <a:bodyPr/>
          <a:lstStyle/>
          <a:p>
            <a:pPr eaLnBrk="1" hangingPunct="1"/>
            <a:r>
              <a:rPr kumimoji="0" lang="pl-PL" sz="3500" dirty="0">
                <a:solidFill>
                  <a:srgbClr val="510765"/>
                </a:solidFill>
                <a:latin typeface="Albertus Medium" pitchFamily="34" charset="0"/>
              </a:rPr>
              <a:t>Obrzęd błogosławieństwa do DIAKONII</a:t>
            </a:r>
          </a:p>
        </p:txBody>
      </p:sp>
      <p:pic>
        <p:nvPicPr>
          <p:cNvPr id="19459" name="Picture 26" descr="modlitwa wstawiennicza - ustawienie fotografów"/>
          <p:cNvPicPr>
            <a:picLocks noGrp="1" noChangeAspect="1" noChangeArrowheads="1"/>
          </p:cNvPicPr>
          <p:nvPr>
            <p:ph sz="quarter" idx="3"/>
          </p:nvPr>
        </p:nvPicPr>
        <p:blipFill>
          <a:blip r:embed="rId2" cstate="print"/>
          <a:srcRect/>
          <a:stretch>
            <a:fillRect/>
          </a:stretch>
        </p:blipFill>
        <p:spPr>
          <a:xfrm>
            <a:off x="684213" y="4292600"/>
            <a:ext cx="3238500" cy="2116138"/>
          </a:xfrm>
          <a:noFill/>
        </p:spPr>
      </p:pic>
      <p:sp>
        <p:nvSpPr>
          <p:cNvPr id="19460" name="Prostokąt 6"/>
          <p:cNvSpPr>
            <a:spLocks noChangeArrowheads="1"/>
          </p:cNvSpPr>
          <p:nvPr/>
        </p:nvSpPr>
        <p:spPr bwMode="auto">
          <a:xfrm>
            <a:off x="3022601" y="765175"/>
            <a:ext cx="5221807" cy="600164"/>
          </a:xfrm>
          <a:prstGeom prst="rect">
            <a:avLst/>
          </a:prstGeom>
          <a:noFill/>
          <a:ln w="9525">
            <a:noFill/>
            <a:miter lim="800000"/>
            <a:headEnd/>
            <a:tailEnd/>
          </a:ln>
        </p:spPr>
        <p:txBody>
          <a:bodyPr wrap="square">
            <a:spAutoFit/>
          </a:bodyPr>
          <a:lstStyle/>
          <a:p>
            <a:pPr algn="ctr"/>
            <a:r>
              <a:rPr lang="pl-PL" sz="3300" dirty="0">
                <a:solidFill>
                  <a:srgbClr val="510765"/>
                </a:solidFill>
                <a:latin typeface="Albertus Medium" pitchFamily="34" charset="0"/>
              </a:rPr>
              <a:t>(podczas nieszporów)</a:t>
            </a:r>
            <a:endParaRPr lang="pl-PL" sz="3300" dirty="0">
              <a:solidFill>
                <a:srgbClr val="510765"/>
              </a:solidFill>
            </a:endParaRPr>
          </a:p>
        </p:txBody>
      </p:sp>
      <p:pic>
        <p:nvPicPr>
          <p:cNvPr id="19461" name="Obraz 7" descr="zapalenie świecy.jpg"/>
          <p:cNvPicPr>
            <a:picLocks noChangeAspect="1"/>
          </p:cNvPicPr>
          <p:nvPr/>
        </p:nvPicPr>
        <p:blipFill>
          <a:blip r:embed="rId3" cstate="print"/>
          <a:srcRect/>
          <a:stretch>
            <a:fillRect/>
          </a:stretch>
        </p:blipFill>
        <p:spPr bwMode="auto">
          <a:xfrm>
            <a:off x="684213" y="1052513"/>
            <a:ext cx="1654175" cy="2828925"/>
          </a:xfrm>
          <a:prstGeom prst="rect">
            <a:avLst/>
          </a:prstGeom>
          <a:noFill/>
          <a:ln w="9525">
            <a:noFill/>
            <a:miter lim="800000"/>
            <a:headEnd/>
            <a:tailEnd/>
          </a:ln>
        </p:spPr>
      </p:pic>
      <p:sp>
        <p:nvSpPr>
          <p:cNvPr id="19462" name="Text Box 17"/>
          <p:cNvSpPr txBox="1">
            <a:spLocks noChangeArrowheads="1"/>
          </p:cNvSpPr>
          <p:nvPr/>
        </p:nvSpPr>
        <p:spPr bwMode="auto">
          <a:xfrm>
            <a:off x="2627313" y="1484313"/>
            <a:ext cx="6265862" cy="4248150"/>
          </a:xfrm>
          <a:prstGeom prst="rect">
            <a:avLst/>
          </a:prstGeom>
          <a:noFill/>
          <a:ln w="9525">
            <a:noFill/>
            <a:miter lim="800000"/>
            <a:headEnd/>
            <a:tailEnd/>
          </a:ln>
        </p:spPr>
        <p:txBody>
          <a:bodyPr>
            <a:spAutoFit/>
          </a:bodyPr>
          <a:lstStyle/>
          <a:p>
            <a:pPr algn="just">
              <a:spcBef>
                <a:spcPct val="50000"/>
              </a:spcBef>
              <a:buFontTx/>
              <a:buChar char="•"/>
            </a:pPr>
            <a:r>
              <a:rPr lang="pl-PL" sz="2200" dirty="0"/>
              <a:t> służba liturgiczna w prezbiterium (zwłaszcza  </a:t>
            </a:r>
            <a:br>
              <a:rPr lang="pl-PL" sz="2200" dirty="0"/>
            </a:br>
            <a:r>
              <a:rPr lang="pl-PL" sz="2200" dirty="0"/>
              <a:t>  C i MŚ) zapalają świece i podają celebransowi</a:t>
            </a:r>
          </a:p>
          <a:p>
            <a:pPr algn="just">
              <a:spcBef>
                <a:spcPct val="50000"/>
              </a:spcBef>
            </a:pPr>
            <a:endParaRPr lang="pl-PL" sz="400" dirty="0"/>
          </a:p>
          <a:p>
            <a:pPr algn="just">
              <a:spcBef>
                <a:spcPct val="50000"/>
              </a:spcBef>
            </a:pPr>
            <a:r>
              <a:rPr lang="pl-PL" sz="2200" dirty="0"/>
              <a:t>  UWAGA: małżeństwo otrzymuje jedną świecę</a:t>
            </a:r>
            <a:br>
              <a:rPr lang="pl-PL" sz="2200" dirty="0"/>
            </a:br>
            <a:r>
              <a:rPr lang="pl-PL" sz="600" dirty="0"/>
              <a:t> </a:t>
            </a:r>
            <a:endParaRPr lang="pl-PL" sz="2200" dirty="0"/>
          </a:p>
          <a:p>
            <a:pPr algn="just">
              <a:spcBef>
                <a:spcPct val="50000"/>
              </a:spcBef>
              <a:buFontTx/>
              <a:buChar char="•"/>
            </a:pPr>
            <a:r>
              <a:rPr lang="pl-PL" sz="2200" dirty="0">
                <a:solidFill>
                  <a:srgbClr val="000000"/>
                </a:solidFill>
              </a:rPr>
              <a:t> służba </a:t>
            </a:r>
            <a:r>
              <a:rPr lang="pl-PL" sz="2200" dirty="0"/>
              <a:t> ładu w razie potrzeby przygotowuje </a:t>
            </a:r>
            <a:br>
              <a:rPr lang="pl-PL" sz="2200" dirty="0"/>
            </a:br>
            <a:r>
              <a:rPr lang="pl-PL" sz="2200" dirty="0"/>
              <a:t>  przejście dla nowych członków Diakonii</a:t>
            </a:r>
            <a:br>
              <a:rPr lang="pl-PL" sz="2200" dirty="0"/>
            </a:br>
            <a:r>
              <a:rPr lang="pl-PL" sz="2200" dirty="0"/>
              <a:t>  i wskazuje im miejsca, które mają zająć</a:t>
            </a:r>
          </a:p>
          <a:p>
            <a:pPr algn="just">
              <a:spcBef>
                <a:spcPct val="50000"/>
              </a:spcBef>
              <a:buFontTx/>
              <a:buChar char="•"/>
            </a:pPr>
            <a:endParaRPr lang="pl-PL" sz="2200" dirty="0">
              <a:solidFill>
                <a:srgbClr val="000000"/>
              </a:solidFill>
            </a:endParaRPr>
          </a:p>
          <a:p>
            <a:pPr algn="just">
              <a:spcBef>
                <a:spcPct val="50000"/>
              </a:spcBef>
              <a:buFontTx/>
              <a:buChar char="•"/>
            </a:pPr>
            <a:endParaRPr lang="pl-PL" sz="2200" dirty="0">
              <a:solidFill>
                <a:srgbClr val="000000"/>
              </a:solidFill>
            </a:endParaRPr>
          </a:p>
          <a:p>
            <a:pPr algn="just">
              <a:spcBef>
                <a:spcPct val="50000"/>
              </a:spcBef>
            </a:pPr>
            <a:endParaRPr lang="pl-PL" sz="2200" dirty="0"/>
          </a:p>
        </p:txBody>
      </p:sp>
      <p:sp>
        <p:nvSpPr>
          <p:cNvPr id="19463" name="Text Box 17"/>
          <p:cNvSpPr txBox="1">
            <a:spLocks noChangeArrowheads="1"/>
          </p:cNvSpPr>
          <p:nvPr/>
        </p:nvSpPr>
        <p:spPr bwMode="auto">
          <a:xfrm>
            <a:off x="4140200" y="4221163"/>
            <a:ext cx="4679950" cy="1338828"/>
          </a:xfrm>
          <a:prstGeom prst="rect">
            <a:avLst/>
          </a:prstGeom>
          <a:noFill/>
          <a:ln w="9525">
            <a:noFill/>
            <a:miter lim="800000"/>
            <a:headEnd/>
            <a:tailEnd/>
          </a:ln>
        </p:spPr>
        <p:txBody>
          <a:bodyPr>
            <a:spAutoFit/>
          </a:bodyPr>
          <a:lstStyle/>
          <a:p>
            <a:pPr algn="just">
              <a:spcBef>
                <a:spcPct val="50000"/>
              </a:spcBef>
            </a:pPr>
            <a:endParaRPr lang="pl-PL" sz="400" dirty="0"/>
          </a:p>
          <a:p>
            <a:pPr algn="just">
              <a:spcBef>
                <a:spcPct val="50000"/>
              </a:spcBef>
              <a:buFontTx/>
              <a:buChar char="•"/>
            </a:pPr>
            <a:r>
              <a:rPr lang="pl-PL" sz="2200" dirty="0"/>
              <a:t> służba ładu dyskretnie dba o to,</a:t>
            </a:r>
            <a:br>
              <a:rPr lang="pl-PL" sz="2200" dirty="0"/>
            </a:br>
            <a:r>
              <a:rPr lang="pl-PL" sz="2200" dirty="0"/>
              <a:t>  by fotografujący nie zakłócali </a:t>
            </a:r>
            <a:br>
              <a:rPr lang="pl-PL" sz="2200" dirty="0"/>
            </a:br>
            <a:r>
              <a:rPr lang="pl-PL" sz="2200" dirty="0"/>
              <a:t>  przebiegu celebracji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sz="quarter"/>
          </p:nvPr>
        </p:nvSpPr>
        <p:spPr>
          <a:xfrm>
            <a:off x="179388" y="188913"/>
            <a:ext cx="8964612" cy="1052512"/>
          </a:xfrm>
        </p:spPr>
        <p:txBody>
          <a:bodyPr>
            <a:normAutofit fontScale="90000"/>
          </a:bodyPr>
          <a:lstStyle/>
          <a:p>
            <a:pPr eaLnBrk="1" hangingPunct="1"/>
            <a:r>
              <a:rPr kumimoji="0" lang="pl-PL" sz="3500" b="1" spc="300" dirty="0">
                <a:solidFill>
                  <a:srgbClr val="510765"/>
                </a:solidFill>
                <a:latin typeface="Albertus Medium" pitchFamily="34" charset="0"/>
              </a:rPr>
              <a:t>Błogosławieństwo członków</a:t>
            </a:r>
            <a:br>
              <a:rPr kumimoji="0" lang="pl-PL" sz="3500" b="1" spc="300" dirty="0">
                <a:solidFill>
                  <a:srgbClr val="510765"/>
                </a:solidFill>
                <a:latin typeface="Albertus Medium" pitchFamily="34" charset="0"/>
              </a:rPr>
            </a:br>
            <a:r>
              <a:rPr kumimoji="0" lang="pl-PL" sz="3500" b="1" spc="300" dirty="0">
                <a:solidFill>
                  <a:srgbClr val="510765"/>
                </a:solidFill>
                <a:latin typeface="Albertus Medium" pitchFamily="34" charset="0"/>
              </a:rPr>
              <a:t>centralnych diakonii specjalistycznych</a:t>
            </a:r>
          </a:p>
        </p:txBody>
      </p:sp>
      <p:sp>
        <p:nvSpPr>
          <p:cNvPr id="20483" name="Text Box 17"/>
          <p:cNvSpPr txBox="1">
            <a:spLocks noChangeArrowheads="1"/>
          </p:cNvSpPr>
          <p:nvPr/>
        </p:nvSpPr>
        <p:spPr bwMode="auto">
          <a:xfrm>
            <a:off x="468362" y="1939056"/>
            <a:ext cx="5111750" cy="4586288"/>
          </a:xfrm>
          <a:prstGeom prst="rect">
            <a:avLst/>
          </a:prstGeom>
          <a:noFill/>
          <a:ln w="9525">
            <a:noFill/>
            <a:miter lim="800000"/>
            <a:headEnd/>
            <a:tailEnd/>
          </a:ln>
        </p:spPr>
        <p:txBody>
          <a:bodyPr>
            <a:spAutoFit/>
          </a:bodyPr>
          <a:lstStyle/>
          <a:p>
            <a:pPr marL="182563" indent="-182563">
              <a:spcBef>
                <a:spcPct val="50000"/>
              </a:spcBef>
              <a:buFont typeface="Arial" charset="0"/>
              <a:buChar char="•"/>
              <a:tabLst>
                <a:tab pos="182563" algn="l"/>
              </a:tabLst>
            </a:pPr>
            <a:r>
              <a:rPr lang="pl-PL" sz="2200" dirty="0"/>
              <a:t>szczegółowy przebieg</a:t>
            </a:r>
            <a:br>
              <a:rPr lang="pl-PL" sz="2200" dirty="0"/>
            </a:br>
            <a:r>
              <a:rPr lang="pl-PL" sz="2200" dirty="0"/>
              <a:t>obrzędu jest zawarty rytuale</a:t>
            </a:r>
            <a:br>
              <a:rPr lang="pl-PL" sz="2200" dirty="0"/>
            </a:br>
            <a:r>
              <a:rPr lang="pl-PL" sz="2200" dirty="0"/>
              <a:t>(dostępny u osób</a:t>
            </a:r>
            <a:br>
              <a:rPr lang="pl-PL" sz="2200" dirty="0"/>
            </a:br>
            <a:r>
              <a:rPr lang="pl-PL" sz="2200" dirty="0"/>
              <a:t>odpowiedzialnych za CDL i CDFD)</a:t>
            </a:r>
          </a:p>
          <a:p>
            <a:pPr marL="182563" indent="-182563" algn="just">
              <a:spcBef>
                <a:spcPct val="50000"/>
              </a:spcBef>
              <a:tabLst>
                <a:tab pos="182563" algn="l"/>
              </a:tabLst>
            </a:pPr>
            <a:r>
              <a:rPr lang="pl-PL" sz="400" dirty="0"/>
              <a:t> </a:t>
            </a:r>
          </a:p>
          <a:p>
            <a:pPr marL="182563" indent="-182563" algn="just">
              <a:spcBef>
                <a:spcPct val="50000"/>
              </a:spcBef>
              <a:buFont typeface="Arial" charset="0"/>
              <a:buChar char="•"/>
              <a:tabLst>
                <a:tab pos="182563" algn="l"/>
              </a:tabLst>
            </a:pPr>
            <a:r>
              <a:rPr lang="pl-PL" sz="2200" dirty="0"/>
              <a:t> wręczanie dokumentów:</a:t>
            </a:r>
          </a:p>
          <a:p>
            <a:pPr marL="182563" indent="-182563">
              <a:spcBef>
                <a:spcPct val="50000"/>
              </a:spcBef>
              <a:tabLst>
                <a:tab pos="182563" algn="l"/>
              </a:tabLst>
            </a:pPr>
            <a:r>
              <a:rPr lang="pl-PL" sz="2200" dirty="0"/>
              <a:t>	Moderator Generalny stoi</a:t>
            </a:r>
            <a:br>
              <a:rPr lang="pl-PL" sz="2200" dirty="0"/>
            </a:br>
            <a:r>
              <a:rPr lang="pl-PL" sz="2200" dirty="0"/>
              <a:t>na pierwszym stopniu prezbiterium, odpowiedzialny za diakonię centralną staje po jego prawej stronie (również</a:t>
            </a:r>
            <a:br>
              <a:rPr lang="pl-PL" sz="2200" dirty="0"/>
            </a:br>
            <a:r>
              <a:rPr lang="pl-PL" sz="2200" dirty="0"/>
              <a:t>na pierwszym stopniu, aby umożliwić posługę osobom fotografującym wyznaczonym przez CDKS).</a:t>
            </a:r>
          </a:p>
        </p:txBody>
      </p:sp>
      <p:sp>
        <p:nvSpPr>
          <p:cNvPr id="20484" name="Prostokąt 6"/>
          <p:cNvSpPr>
            <a:spLocks noChangeArrowheads="1"/>
          </p:cNvSpPr>
          <p:nvPr/>
        </p:nvSpPr>
        <p:spPr bwMode="auto">
          <a:xfrm>
            <a:off x="539750" y="1196752"/>
            <a:ext cx="3887788" cy="600075"/>
          </a:xfrm>
          <a:prstGeom prst="rect">
            <a:avLst/>
          </a:prstGeom>
          <a:noFill/>
          <a:ln w="9525">
            <a:noFill/>
            <a:miter lim="800000"/>
            <a:headEnd/>
            <a:tailEnd/>
          </a:ln>
        </p:spPr>
        <p:txBody>
          <a:bodyPr>
            <a:spAutoFit/>
          </a:bodyPr>
          <a:lstStyle/>
          <a:p>
            <a:pPr algn="ctr"/>
            <a:r>
              <a:rPr lang="pl-PL" sz="3300" dirty="0">
                <a:solidFill>
                  <a:srgbClr val="510765"/>
                </a:solidFill>
                <a:latin typeface="Albertus Medium" pitchFamily="34" charset="0"/>
              </a:rPr>
              <a:t>(nieszpory)</a:t>
            </a:r>
            <a:endParaRPr lang="pl-PL" sz="3300" dirty="0">
              <a:solidFill>
                <a:srgbClr val="510765"/>
              </a:solidFill>
            </a:endParaRPr>
          </a:p>
        </p:txBody>
      </p:sp>
      <p:pic>
        <p:nvPicPr>
          <p:cNvPr id="20485" name="Obraz 6" descr="KO2015ML_178-1024x681.jpg"/>
          <p:cNvPicPr>
            <a:picLocks noChangeAspect="1"/>
          </p:cNvPicPr>
          <p:nvPr/>
        </p:nvPicPr>
        <p:blipFill>
          <a:blip r:embed="rId2" cstate="print"/>
          <a:srcRect l="2934" b="22247"/>
          <a:stretch>
            <a:fillRect/>
          </a:stretch>
        </p:blipFill>
        <p:spPr bwMode="auto">
          <a:xfrm>
            <a:off x="4716463" y="1557338"/>
            <a:ext cx="4194175" cy="2233612"/>
          </a:xfrm>
          <a:prstGeom prst="rect">
            <a:avLst/>
          </a:prstGeom>
          <a:noFill/>
          <a:ln w="9525">
            <a:noFill/>
            <a:miter lim="800000"/>
            <a:headEnd/>
            <a:tailEnd/>
          </a:ln>
        </p:spPr>
      </p:pic>
      <p:pic>
        <p:nvPicPr>
          <p:cNvPr id="3" name="Obraz 2" descr="Obraz zawierający osoba, wewnątrz, stojące, sufit&#10;&#10;Opis wygenerowany automatycznie">
            <a:extLst>
              <a:ext uri="{FF2B5EF4-FFF2-40B4-BE49-F238E27FC236}">
                <a16:creationId xmlns:a16="http://schemas.microsoft.com/office/drawing/2014/main" id="{28485534-CDBF-4C50-9851-9BC5B887A7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3717032"/>
            <a:ext cx="3080794" cy="2518370"/>
          </a:xfrm>
          <a:prstGeom prst="rect">
            <a:avLst/>
          </a:prstGeom>
          <a:ln w="57150">
            <a:solidFill>
              <a:schemeClr val="bg1"/>
            </a:solidFill>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4450"/>
            <a:ext cx="8229600" cy="1143000"/>
          </a:xfrm>
        </p:spPr>
        <p:txBody>
          <a:bodyPr/>
          <a:lstStyle/>
          <a:p>
            <a:pPr eaLnBrk="1" hangingPunct="1">
              <a:defRPr/>
            </a:pPr>
            <a:r>
              <a:rPr kumimoji="0" lang="pl-PL" spc="600" dirty="0">
                <a:solidFill>
                  <a:srgbClr val="510765"/>
                </a:solidFill>
                <a:latin typeface="Albertus Medium" pitchFamily="34" charset="0"/>
                <a:ea typeface="+mj-ea"/>
                <a:cs typeface="+mj-cs"/>
              </a:rPr>
              <a:t>Modlitwa wstawiennicza</a:t>
            </a:r>
          </a:p>
        </p:txBody>
      </p:sp>
      <p:sp>
        <p:nvSpPr>
          <p:cNvPr id="21507" name="Rectangle 4"/>
          <p:cNvSpPr>
            <a:spLocks noGrp="1" noChangeArrowheads="1"/>
          </p:cNvSpPr>
          <p:nvPr>
            <p:ph type="body" sz="half" idx="1"/>
          </p:nvPr>
        </p:nvSpPr>
        <p:spPr>
          <a:xfrm>
            <a:off x="323850" y="1773238"/>
            <a:ext cx="8064500" cy="2376487"/>
          </a:xfrm>
        </p:spPr>
        <p:txBody>
          <a:bodyPr>
            <a:normAutofit fontScale="92500" lnSpcReduction="10000"/>
          </a:bodyPr>
          <a:lstStyle/>
          <a:p>
            <a:pPr algn="just" eaLnBrk="1" hangingPunct="1"/>
            <a:r>
              <a:rPr kumimoji="0" lang="pl-PL" sz="2800" dirty="0"/>
              <a:t>każdy z koncelebrujących księży moderatorów</a:t>
            </a:r>
            <a:br>
              <a:rPr kumimoji="0" lang="pl-PL" sz="2800" dirty="0"/>
            </a:br>
            <a:r>
              <a:rPr kumimoji="0" lang="pl-PL" sz="2800" dirty="0"/>
              <a:t>odmawia kolejno modlitwę wstawienniczą</a:t>
            </a:r>
          </a:p>
          <a:p>
            <a:pPr eaLnBrk="1" hangingPunct="1">
              <a:buFontTx/>
              <a:buNone/>
            </a:pPr>
            <a:endParaRPr kumimoji="0" lang="pl-PL" sz="700" dirty="0"/>
          </a:p>
          <a:p>
            <a:pPr algn="just" eaLnBrk="1" hangingPunct="1"/>
            <a:r>
              <a:rPr kumimoji="0" lang="pl-PL" sz="2800" dirty="0"/>
              <a:t>moderatorzy kolejno podchodzą do ambony</a:t>
            </a:r>
            <a:br>
              <a:rPr kumimoji="0" lang="pl-PL" sz="2800" dirty="0"/>
            </a:br>
            <a:r>
              <a:rPr kumimoji="0" lang="pl-PL" sz="2800" dirty="0"/>
              <a:t>i odmawiają modlitwę</a:t>
            </a:r>
          </a:p>
          <a:p>
            <a:pPr algn="just" eaLnBrk="1" hangingPunct="1">
              <a:buFontTx/>
              <a:buNone/>
            </a:pPr>
            <a:r>
              <a:rPr kumimoji="0" lang="pl-PL" sz="2800" dirty="0"/>
              <a:t>	(trzeba przygotować przejście)</a:t>
            </a:r>
          </a:p>
          <a:p>
            <a:pPr algn="ctr" eaLnBrk="1" hangingPunct="1">
              <a:buFontTx/>
              <a:buNone/>
            </a:pPr>
            <a:r>
              <a:rPr kumimoji="0" lang="pl-PL" sz="1500" dirty="0"/>
              <a:t> </a:t>
            </a:r>
            <a:endParaRPr kumimoji="0" lang="pl-PL" sz="2800" dirty="0"/>
          </a:p>
        </p:txBody>
      </p:sp>
      <p:sp>
        <p:nvSpPr>
          <p:cNvPr id="20485" name="Prostokąt 4"/>
          <p:cNvSpPr>
            <a:spLocks noChangeArrowheads="1"/>
          </p:cNvSpPr>
          <p:nvPr/>
        </p:nvSpPr>
        <p:spPr bwMode="auto">
          <a:xfrm>
            <a:off x="0" y="998538"/>
            <a:ext cx="9144000" cy="630237"/>
          </a:xfrm>
          <a:prstGeom prst="rect">
            <a:avLst/>
          </a:prstGeom>
          <a:noFill/>
          <a:ln w="9525">
            <a:noFill/>
            <a:miter lim="800000"/>
            <a:headEnd/>
            <a:tailEnd/>
          </a:ln>
        </p:spPr>
        <p:txBody>
          <a:bodyPr>
            <a:spAutoFit/>
          </a:bodyPr>
          <a:lstStyle/>
          <a:p>
            <a:pPr algn="ctr">
              <a:defRPr/>
            </a:pPr>
            <a:r>
              <a:rPr lang="pl-PL" sz="3500" spc="300" dirty="0">
                <a:solidFill>
                  <a:srgbClr val="510765"/>
                </a:solidFill>
                <a:latin typeface="Albertus Medium" pitchFamily="34" charset="0"/>
                <a:cs typeface="+mn-cs"/>
              </a:rPr>
              <a:t>(nieszpory)</a:t>
            </a:r>
            <a:endParaRPr lang="pl-PL" sz="3500" spc="300" dirty="0">
              <a:solidFill>
                <a:srgbClr val="510765"/>
              </a:solidFill>
              <a:cs typeface="+mn-cs"/>
            </a:endParaRPr>
          </a:p>
        </p:txBody>
      </p:sp>
      <p:sp>
        <p:nvSpPr>
          <p:cNvPr id="21509" name="Prostokąt 7"/>
          <p:cNvSpPr>
            <a:spLocks noChangeArrowheads="1"/>
          </p:cNvSpPr>
          <p:nvPr/>
        </p:nvSpPr>
        <p:spPr bwMode="auto">
          <a:xfrm>
            <a:off x="395536" y="4293096"/>
            <a:ext cx="5184576" cy="1815882"/>
          </a:xfrm>
          <a:prstGeom prst="rect">
            <a:avLst/>
          </a:prstGeom>
          <a:noFill/>
          <a:ln w="9525">
            <a:noFill/>
            <a:miter lim="800000"/>
            <a:headEnd/>
            <a:tailEnd/>
          </a:ln>
        </p:spPr>
        <p:txBody>
          <a:bodyPr wrap="square">
            <a:spAutoFit/>
          </a:bodyPr>
          <a:lstStyle/>
          <a:p>
            <a:pPr algn="ctr"/>
            <a:r>
              <a:rPr lang="pl-PL" sz="2800" u="sng" dirty="0">
                <a:solidFill>
                  <a:srgbClr val="C00000"/>
                </a:solidFill>
              </a:rPr>
              <a:t>*Opcja:</a:t>
            </a:r>
            <a:endParaRPr lang="pl-PL" sz="2800" dirty="0">
              <a:solidFill>
                <a:srgbClr val="C00000"/>
              </a:solidFill>
            </a:endParaRPr>
          </a:p>
          <a:p>
            <a:pPr algn="ctr"/>
            <a:r>
              <a:rPr lang="pl-PL" sz="2800" dirty="0"/>
              <a:t>modlitwa wstawiennicza równoczesna </a:t>
            </a:r>
          </a:p>
          <a:p>
            <a:pPr algn="ctr"/>
            <a:r>
              <a:rPr lang="pl-PL" sz="2800" i="1" dirty="0"/>
              <a:t>(decyduje przewodniczący liturgii)</a:t>
            </a:r>
          </a:p>
        </p:txBody>
      </p:sp>
      <p:pic>
        <p:nvPicPr>
          <p:cNvPr id="21510" name="Obraz 6" descr="KO2013ML-307-1024x681.jpg"/>
          <p:cNvPicPr>
            <a:picLocks noChangeAspect="1"/>
          </p:cNvPicPr>
          <p:nvPr/>
        </p:nvPicPr>
        <p:blipFill>
          <a:blip r:embed="rId3" cstate="print"/>
          <a:srcRect l="40376" t="9758" r="7549" b="16096"/>
          <a:stretch>
            <a:fillRect/>
          </a:stretch>
        </p:blipFill>
        <p:spPr bwMode="auto">
          <a:xfrm>
            <a:off x="5724128" y="3501008"/>
            <a:ext cx="2736850" cy="25923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sz="quarter"/>
          </p:nvPr>
        </p:nvSpPr>
        <p:spPr>
          <a:xfrm>
            <a:off x="179388" y="620713"/>
            <a:ext cx="4067175" cy="1196975"/>
          </a:xfrm>
        </p:spPr>
        <p:txBody>
          <a:bodyPr>
            <a:normAutofit fontScale="90000"/>
          </a:bodyPr>
          <a:lstStyle/>
          <a:p>
            <a:pPr eaLnBrk="1" hangingPunct="1"/>
            <a:r>
              <a:rPr kumimoji="0" lang="pl-PL" spc="300" dirty="0">
                <a:solidFill>
                  <a:srgbClr val="510765"/>
                </a:solidFill>
                <a:latin typeface="Albertus Medium" pitchFamily="34" charset="0"/>
              </a:rPr>
              <a:t>Wyjście</a:t>
            </a:r>
            <a:br>
              <a:rPr kumimoji="0" lang="pl-PL" spc="300" dirty="0">
                <a:solidFill>
                  <a:srgbClr val="510765"/>
                </a:solidFill>
                <a:latin typeface="Albertus Medium" pitchFamily="34" charset="0"/>
              </a:rPr>
            </a:br>
            <a:r>
              <a:rPr kumimoji="0" lang="pl-PL" spc="300" dirty="0">
                <a:solidFill>
                  <a:srgbClr val="510765"/>
                </a:solidFill>
                <a:latin typeface="Albertus Medium" pitchFamily="34" charset="0"/>
              </a:rPr>
              <a:t>- jutrznia</a:t>
            </a:r>
          </a:p>
        </p:txBody>
      </p:sp>
      <p:pic>
        <p:nvPicPr>
          <p:cNvPr id="23555" name="Picture 2" descr="http://www.oaza.pl/cdks/wp-content/uploads/2014/02/KO2014wp_DSC0808-1024x678.jpg"/>
          <p:cNvPicPr>
            <a:picLocks noChangeAspect="1" noChangeArrowheads="1"/>
          </p:cNvPicPr>
          <p:nvPr/>
        </p:nvPicPr>
        <p:blipFill>
          <a:blip r:embed="rId2" cstate="print"/>
          <a:srcRect l="17247" t="33479" r="21480" b="12440"/>
          <a:stretch>
            <a:fillRect/>
          </a:stretch>
        </p:blipFill>
        <p:spPr bwMode="auto">
          <a:xfrm>
            <a:off x="4284663" y="476250"/>
            <a:ext cx="4427537" cy="2592388"/>
          </a:xfrm>
          <a:prstGeom prst="rect">
            <a:avLst/>
          </a:prstGeom>
          <a:noFill/>
          <a:ln w="9525">
            <a:noFill/>
            <a:miter lim="800000"/>
            <a:headEnd/>
            <a:tailEnd/>
          </a:ln>
        </p:spPr>
      </p:pic>
      <p:pic>
        <p:nvPicPr>
          <p:cNvPr id="64516" name="Picture 4" descr="http://www.oaza.pl/cdks/wp-content/uploads/2014/02/KO2014wp_DSC0810-1024x678.jpg"/>
          <p:cNvPicPr>
            <a:picLocks noChangeAspect="1" noChangeArrowheads="1"/>
          </p:cNvPicPr>
          <p:nvPr/>
        </p:nvPicPr>
        <p:blipFill>
          <a:blip r:embed="rId3" cstate="print"/>
          <a:srcRect l="14698" t="18078" r="6871" b="-251"/>
          <a:stretch>
            <a:fillRect/>
          </a:stretch>
        </p:blipFill>
        <p:spPr bwMode="auto">
          <a:xfrm>
            <a:off x="684213" y="2349500"/>
            <a:ext cx="4125912" cy="2865438"/>
          </a:xfrm>
          <a:prstGeom prst="rect">
            <a:avLst/>
          </a:prstGeom>
          <a:noFill/>
          <a:ln w="57150">
            <a:solidFill>
              <a:schemeClr val="bg1"/>
            </a:solidFill>
          </a:ln>
        </p:spPr>
      </p:pic>
      <p:pic>
        <p:nvPicPr>
          <p:cNvPr id="64518" name="Picture 6" descr="http://www.oaza.pl/cdks/wp-content/uploads/2014/02/KO2014wp_DSC0811-1024x678.jpg"/>
          <p:cNvPicPr>
            <a:picLocks noChangeAspect="1" noChangeArrowheads="1"/>
          </p:cNvPicPr>
          <p:nvPr/>
        </p:nvPicPr>
        <p:blipFill>
          <a:blip r:embed="rId4" cstate="print"/>
          <a:srcRect l="28545" t="20097" r="4727" b="5256"/>
          <a:stretch>
            <a:fillRect/>
          </a:stretch>
        </p:blipFill>
        <p:spPr bwMode="auto">
          <a:xfrm>
            <a:off x="4716463" y="3644900"/>
            <a:ext cx="4013200" cy="2976563"/>
          </a:xfrm>
          <a:prstGeom prst="rect">
            <a:avLst/>
          </a:prstGeom>
          <a:noFill/>
          <a:ln w="57150">
            <a:solidFill>
              <a:schemeClr val="bg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sz="quarter"/>
          </p:nvPr>
        </p:nvSpPr>
        <p:spPr>
          <a:xfrm>
            <a:off x="457200" y="0"/>
            <a:ext cx="8229600" cy="1196975"/>
          </a:xfrm>
        </p:spPr>
        <p:txBody>
          <a:bodyPr/>
          <a:lstStyle/>
          <a:p>
            <a:pPr eaLnBrk="1" hangingPunct="1"/>
            <a:r>
              <a:rPr kumimoji="0" lang="pl-PL" spc="300" dirty="0">
                <a:solidFill>
                  <a:srgbClr val="510765"/>
                </a:solidFill>
                <a:latin typeface="Albertus Medium" pitchFamily="34" charset="0"/>
              </a:rPr>
              <a:t>Wyjście - </a:t>
            </a:r>
            <a:r>
              <a:rPr lang="pl-PL" spc="300" dirty="0">
                <a:solidFill>
                  <a:srgbClr val="510765"/>
                </a:solidFill>
                <a:latin typeface="Albertus Medium" pitchFamily="34" charset="0"/>
              </a:rPr>
              <a:t>n</a:t>
            </a:r>
            <a:r>
              <a:rPr kumimoji="0" lang="pl-PL" spc="300" dirty="0">
                <a:solidFill>
                  <a:srgbClr val="510765"/>
                </a:solidFill>
                <a:latin typeface="Albertus Medium" pitchFamily="34" charset="0"/>
              </a:rPr>
              <a:t>ieszpory</a:t>
            </a:r>
          </a:p>
        </p:txBody>
      </p:sp>
      <p:sp>
        <p:nvSpPr>
          <p:cNvPr id="22531" name="Prostokąt 5"/>
          <p:cNvSpPr>
            <a:spLocks noChangeArrowheads="1"/>
          </p:cNvSpPr>
          <p:nvPr/>
        </p:nvSpPr>
        <p:spPr bwMode="auto">
          <a:xfrm>
            <a:off x="5148263" y="1341438"/>
            <a:ext cx="3995737" cy="5108575"/>
          </a:xfrm>
          <a:prstGeom prst="rect">
            <a:avLst/>
          </a:prstGeom>
          <a:noFill/>
          <a:ln w="9525">
            <a:noFill/>
            <a:miter lim="800000"/>
            <a:headEnd/>
            <a:tailEnd/>
          </a:ln>
        </p:spPr>
        <p:txBody>
          <a:bodyPr>
            <a:spAutoFit/>
          </a:bodyPr>
          <a:lstStyle/>
          <a:p>
            <a:pPr>
              <a:buFontTx/>
              <a:buChar char="•"/>
            </a:pPr>
            <a:r>
              <a:rPr lang="pl-PL" sz="2400"/>
              <a:t>   po błogosławieństwie</a:t>
            </a:r>
            <a:br>
              <a:rPr lang="pl-PL" sz="2400"/>
            </a:br>
            <a:r>
              <a:rPr lang="pl-PL" sz="2400"/>
              <a:t>    Cel całuje ołtarz,</a:t>
            </a:r>
            <a:br>
              <a:rPr lang="pl-PL" sz="2400"/>
            </a:br>
            <a:r>
              <a:rPr lang="pl-PL" sz="2400"/>
              <a:t>    pozostali czynią</a:t>
            </a:r>
            <a:br>
              <a:rPr lang="pl-PL" sz="2400"/>
            </a:br>
            <a:r>
              <a:rPr lang="pl-PL" sz="2400"/>
              <a:t>    głęboki skłon</a:t>
            </a:r>
          </a:p>
          <a:p>
            <a:endParaRPr lang="pl-PL" sz="1400"/>
          </a:p>
          <a:p>
            <a:r>
              <a:rPr lang="pl-PL" sz="500"/>
              <a:t> </a:t>
            </a:r>
          </a:p>
          <a:p>
            <a:pPr>
              <a:buFontTx/>
              <a:buChar char="•"/>
            </a:pPr>
            <a:r>
              <a:rPr lang="pl-PL" sz="2400"/>
              <a:t>   następnie od strony</a:t>
            </a:r>
          </a:p>
          <a:p>
            <a:r>
              <a:rPr lang="pl-PL" sz="2400"/>
              <a:t>    wiernych do ołtarza</a:t>
            </a:r>
            <a:br>
              <a:rPr lang="pl-PL" sz="2400"/>
            </a:br>
            <a:r>
              <a:rPr lang="pl-PL" sz="2400"/>
              <a:t>    podchodzą MŚ i +</a:t>
            </a:r>
          </a:p>
          <a:p>
            <a:endParaRPr lang="pl-PL" sz="1400"/>
          </a:p>
          <a:p>
            <a:r>
              <a:rPr lang="pl-PL" sz="500"/>
              <a:t> </a:t>
            </a:r>
          </a:p>
          <a:p>
            <a:pPr>
              <a:buFontTx/>
              <a:buChar char="•"/>
            </a:pPr>
            <a:r>
              <a:rPr lang="pl-PL" sz="2400"/>
              <a:t>   MŚ biorą świece</a:t>
            </a:r>
            <a:br>
              <a:rPr lang="pl-PL" sz="2400"/>
            </a:br>
            <a:r>
              <a:rPr lang="pl-PL" sz="2400"/>
              <a:t>    z ołtarza</a:t>
            </a:r>
            <a:br>
              <a:rPr lang="pl-PL" sz="2400"/>
            </a:br>
            <a:r>
              <a:rPr lang="pl-PL" sz="2400"/>
              <a:t>    i wychodzą</a:t>
            </a:r>
            <a:br>
              <a:rPr lang="pl-PL" sz="2400"/>
            </a:br>
            <a:r>
              <a:rPr lang="pl-PL" sz="2400"/>
              <a:t>    wraz z pozostałymi </a:t>
            </a:r>
            <a:br>
              <a:rPr lang="pl-PL" sz="2400"/>
            </a:br>
            <a:r>
              <a:rPr lang="pl-PL" sz="2400"/>
              <a:t>    posługującymi</a:t>
            </a:r>
          </a:p>
        </p:txBody>
      </p:sp>
      <p:pic>
        <p:nvPicPr>
          <p:cNvPr id="22532" name="Picture 7"/>
          <p:cNvPicPr>
            <a:picLocks noChangeAspect="1" noChangeArrowheads="1"/>
          </p:cNvPicPr>
          <p:nvPr/>
        </p:nvPicPr>
        <p:blipFill>
          <a:blip r:embed="rId2" cstate="print"/>
          <a:srcRect l="449" t="23051" r="20183" b="7570"/>
          <a:stretch>
            <a:fillRect/>
          </a:stretch>
        </p:blipFill>
        <p:spPr bwMode="auto">
          <a:xfrm>
            <a:off x="684213" y="1196975"/>
            <a:ext cx="3600450" cy="2092325"/>
          </a:xfrm>
          <a:prstGeom prst="rect">
            <a:avLst/>
          </a:prstGeom>
          <a:noFill/>
          <a:ln w="9525">
            <a:noFill/>
            <a:miter lim="800000"/>
            <a:headEnd/>
            <a:tailEnd/>
          </a:ln>
        </p:spPr>
      </p:pic>
      <p:pic>
        <p:nvPicPr>
          <p:cNvPr id="24587" name="Picture 11"/>
          <p:cNvPicPr>
            <a:picLocks noChangeAspect="1" noChangeArrowheads="1"/>
          </p:cNvPicPr>
          <p:nvPr/>
        </p:nvPicPr>
        <p:blipFill>
          <a:blip r:embed="rId3" cstate="print"/>
          <a:srcRect t="17502" r="33104" b="632"/>
          <a:stretch>
            <a:fillRect/>
          </a:stretch>
        </p:blipFill>
        <p:spPr bwMode="auto">
          <a:xfrm>
            <a:off x="2195513" y="3068638"/>
            <a:ext cx="2808287" cy="2286000"/>
          </a:xfrm>
          <a:prstGeom prst="rect">
            <a:avLst/>
          </a:prstGeom>
          <a:noFill/>
          <a:ln w="38100">
            <a:solidFill>
              <a:schemeClr val="bg1"/>
            </a:solidFill>
            <a:miter lim="800000"/>
            <a:headEnd/>
            <a:tailEnd/>
          </a:ln>
          <a:effectLst/>
        </p:spPr>
      </p:pic>
      <p:pic>
        <p:nvPicPr>
          <p:cNvPr id="24586" name="Picture 10"/>
          <p:cNvPicPr>
            <a:picLocks noChangeAspect="1" noChangeArrowheads="1"/>
          </p:cNvPicPr>
          <p:nvPr/>
        </p:nvPicPr>
        <p:blipFill>
          <a:blip r:embed="rId4" cstate="print"/>
          <a:srcRect/>
          <a:stretch>
            <a:fillRect/>
          </a:stretch>
        </p:blipFill>
        <p:spPr bwMode="auto">
          <a:xfrm>
            <a:off x="676275" y="3789363"/>
            <a:ext cx="2020888" cy="2447925"/>
          </a:xfrm>
          <a:prstGeom prst="rect">
            <a:avLst/>
          </a:prstGeom>
          <a:noFill/>
          <a:ln w="38100">
            <a:solidFill>
              <a:schemeClr val="bg1"/>
            </a:solid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9388" y="0"/>
            <a:ext cx="8713787" cy="1143000"/>
          </a:xfrm>
        </p:spPr>
        <p:txBody>
          <a:bodyPr>
            <a:normAutofit fontScale="90000"/>
          </a:bodyPr>
          <a:lstStyle/>
          <a:p>
            <a:pPr eaLnBrk="1" hangingPunct="1"/>
            <a:r>
              <a:rPr kumimoji="0" lang="pl-PL" sz="4000" spc="300" dirty="0">
                <a:solidFill>
                  <a:srgbClr val="510765"/>
                </a:solidFill>
                <a:latin typeface="Albertus Medium" pitchFamily="34" charset="0"/>
              </a:rPr>
              <a:t>W zakrystii po zakończeniu liturgii</a:t>
            </a:r>
          </a:p>
        </p:txBody>
      </p:sp>
      <p:sp>
        <p:nvSpPr>
          <p:cNvPr id="24579" name="Rectangle 3"/>
          <p:cNvSpPr>
            <a:spLocks noGrp="1" noChangeArrowheads="1"/>
          </p:cNvSpPr>
          <p:nvPr>
            <p:ph type="body" sz="half" idx="1"/>
          </p:nvPr>
        </p:nvSpPr>
        <p:spPr>
          <a:xfrm>
            <a:off x="250825" y="1052513"/>
            <a:ext cx="8424863" cy="5616575"/>
          </a:xfrm>
        </p:spPr>
        <p:txBody>
          <a:bodyPr/>
          <a:lstStyle/>
          <a:p>
            <a:pPr eaLnBrk="1" hangingPunct="1">
              <a:lnSpc>
                <a:spcPct val="80000"/>
              </a:lnSpc>
              <a:buFontTx/>
              <a:buNone/>
            </a:pPr>
            <a:endParaRPr kumimoji="0" lang="pl-PL" sz="1100" dirty="0"/>
          </a:p>
          <a:p>
            <a:pPr eaLnBrk="1" hangingPunct="1">
              <a:lnSpc>
                <a:spcPct val="110000"/>
              </a:lnSpc>
              <a:buFontTx/>
              <a:buNone/>
            </a:pPr>
            <a:r>
              <a:rPr kumimoji="0" lang="pl-PL" sz="2300">
                <a:solidFill>
                  <a:srgbClr val="C00000"/>
                </a:solidFill>
              </a:rPr>
              <a:t>     </a:t>
            </a:r>
            <a:r>
              <a:rPr kumimoji="0" lang="pl-PL" sz="2300" dirty="0">
                <a:solidFill>
                  <a:srgbClr val="C00000"/>
                </a:solidFill>
              </a:rPr>
              <a:t>Po powrocie do zakrystii</a:t>
            </a:r>
            <a:br>
              <a:rPr kumimoji="0" lang="pl-PL" sz="2300" dirty="0">
                <a:solidFill>
                  <a:srgbClr val="C00000"/>
                </a:solidFill>
              </a:rPr>
            </a:br>
            <a:r>
              <a:rPr kumimoji="0" lang="pl-PL" sz="2300" dirty="0">
                <a:solidFill>
                  <a:srgbClr val="C00000"/>
                </a:solidFill>
              </a:rPr>
              <a:t>wszyscy posługujący</a:t>
            </a:r>
            <a:br>
              <a:rPr kumimoji="0" lang="pl-PL" sz="2300" dirty="0">
                <a:solidFill>
                  <a:srgbClr val="C00000"/>
                </a:solidFill>
              </a:rPr>
            </a:br>
            <a:r>
              <a:rPr kumimoji="0" lang="pl-PL" sz="2300" dirty="0">
                <a:solidFill>
                  <a:srgbClr val="C00000"/>
                </a:solidFill>
              </a:rPr>
              <a:t>zwracają się w stronę krzyża.</a:t>
            </a:r>
            <a:br>
              <a:rPr kumimoji="0" lang="pl-PL" sz="2300" dirty="0">
                <a:solidFill>
                  <a:srgbClr val="C00000"/>
                </a:solidFill>
              </a:rPr>
            </a:br>
            <a:r>
              <a:rPr kumimoji="0" lang="pl-PL" sz="2300" dirty="0">
                <a:solidFill>
                  <a:srgbClr val="C00000"/>
                </a:solidFill>
              </a:rPr>
              <a:t>Ceremoniarz lub celebrans</a:t>
            </a:r>
            <a:br>
              <a:rPr kumimoji="0" lang="pl-PL" sz="2300" dirty="0">
                <a:solidFill>
                  <a:srgbClr val="C00000"/>
                </a:solidFill>
              </a:rPr>
            </a:br>
            <a:r>
              <a:rPr kumimoji="0" lang="pl-PL" sz="2300" dirty="0">
                <a:solidFill>
                  <a:srgbClr val="C00000"/>
                </a:solidFill>
              </a:rPr>
              <a:t>rozpoczyna modlitwę,</a:t>
            </a:r>
            <a:br>
              <a:rPr kumimoji="0" lang="pl-PL" sz="2300" dirty="0">
                <a:solidFill>
                  <a:srgbClr val="C00000"/>
                </a:solidFill>
              </a:rPr>
            </a:br>
            <a:r>
              <a:rPr kumimoji="0" lang="pl-PL" sz="2300" dirty="0">
                <a:solidFill>
                  <a:srgbClr val="C00000"/>
                </a:solidFill>
              </a:rPr>
              <a:t>którą odmawiają wszyscy:</a:t>
            </a:r>
          </a:p>
          <a:p>
            <a:pPr eaLnBrk="1" hangingPunct="1">
              <a:lnSpc>
                <a:spcPct val="80000"/>
              </a:lnSpc>
              <a:buFontTx/>
              <a:buNone/>
            </a:pPr>
            <a:r>
              <a:rPr kumimoji="0" lang="pl-PL" sz="1600" dirty="0"/>
              <a:t>  </a:t>
            </a:r>
          </a:p>
          <a:p>
            <a:pPr algn="just" eaLnBrk="1" hangingPunct="1">
              <a:lnSpc>
                <a:spcPct val="110000"/>
              </a:lnSpc>
              <a:buFontTx/>
              <a:buNone/>
            </a:pPr>
            <a:r>
              <a:rPr kumimoji="0" lang="pl-PL" sz="2300" dirty="0"/>
              <a:t>	„Boże, którego dobroć powołała mnie do Twej służby</a:t>
            </a:r>
            <a:r>
              <a:rPr kumimoji="0" lang="pl-PL" sz="2300"/>
              <a:t>. Spraw,</a:t>
            </a:r>
            <a:br>
              <a:rPr lang="pl-PL" sz="1200" dirty="0"/>
            </a:br>
            <a:r>
              <a:rPr kumimoji="0" lang="pl-PL" sz="2300"/>
              <a:t>abym</a:t>
            </a:r>
            <a:r>
              <a:rPr kumimoji="0" lang="pl-PL" sz="1200"/>
              <a:t> </a:t>
            </a:r>
            <a:r>
              <a:rPr kumimoji="0" lang="pl-PL" sz="2300" dirty="0"/>
              <a:t>uświęcony</a:t>
            </a:r>
            <a:r>
              <a:rPr kumimoji="0" lang="pl-PL" sz="1200" dirty="0"/>
              <a:t> </a:t>
            </a:r>
            <a:r>
              <a:rPr kumimoji="0" lang="pl-PL" sz="2300" dirty="0"/>
              <a:t>uczestnictwem</a:t>
            </a:r>
            <a:r>
              <a:rPr kumimoji="0" lang="pl-PL" sz="1200" dirty="0"/>
              <a:t> </a:t>
            </a:r>
            <a:r>
              <a:rPr kumimoji="0" lang="pl-PL" sz="2300" dirty="0"/>
              <a:t>w</a:t>
            </a:r>
            <a:r>
              <a:rPr kumimoji="0" lang="pl-PL" sz="1200" dirty="0"/>
              <a:t> </a:t>
            </a:r>
            <a:r>
              <a:rPr kumimoji="0" lang="pl-PL" sz="2300" dirty="0"/>
              <a:t>Twych</a:t>
            </a:r>
            <a:r>
              <a:rPr kumimoji="0" lang="pl-PL" sz="1200" dirty="0"/>
              <a:t> </a:t>
            </a:r>
            <a:r>
              <a:rPr kumimoji="0" lang="pl-PL" sz="2300" dirty="0"/>
              <a:t>tajemnicach przez dzień dzisiejszy i całe me życie szedł tylko drogą zbawienia.</a:t>
            </a:r>
            <a:br>
              <a:rPr kumimoji="0" lang="pl-PL" sz="2300" dirty="0"/>
            </a:br>
            <a:r>
              <a:rPr kumimoji="0" lang="pl-PL" sz="2300" dirty="0"/>
              <a:t>Przez Chrystusa, Pana naszego. Amen.</a:t>
            </a:r>
            <a:r>
              <a:rPr kumimoji="0" lang="pl-PL" altLang="pl-PL" sz="2300" dirty="0"/>
              <a:t>”</a:t>
            </a:r>
            <a:endParaRPr kumimoji="0" lang="pl-PL" sz="2300" dirty="0"/>
          </a:p>
          <a:p>
            <a:pPr eaLnBrk="1" hangingPunct="1">
              <a:lnSpc>
                <a:spcPct val="80000"/>
              </a:lnSpc>
              <a:buFontTx/>
              <a:buNone/>
            </a:pPr>
            <a:r>
              <a:rPr kumimoji="0" lang="pl-PL" sz="900" dirty="0"/>
              <a:t> </a:t>
            </a:r>
          </a:p>
          <a:p>
            <a:pPr eaLnBrk="1" hangingPunct="1">
              <a:lnSpc>
                <a:spcPct val="110000"/>
              </a:lnSpc>
              <a:buFontTx/>
              <a:buNone/>
            </a:pPr>
            <a:r>
              <a:rPr kumimoji="0" lang="pl-PL" sz="2300" dirty="0">
                <a:solidFill>
                  <a:srgbClr val="FF0000"/>
                </a:solidFill>
              </a:rPr>
              <a:t>	</a:t>
            </a:r>
            <a:r>
              <a:rPr kumimoji="0" lang="pl-PL" sz="2300" dirty="0">
                <a:solidFill>
                  <a:srgbClr val="C00000"/>
                </a:solidFill>
              </a:rPr>
              <a:t>C lub Cel: </a:t>
            </a:r>
            <a:r>
              <a:rPr kumimoji="0" lang="pl-PL" sz="2300" dirty="0"/>
              <a:t>„Błogosławmy Panu!</a:t>
            </a:r>
            <a:r>
              <a:rPr kumimoji="0" lang="pl-PL" altLang="pl-PL" sz="2300" dirty="0"/>
              <a:t>”</a:t>
            </a:r>
            <a:endParaRPr kumimoji="0" lang="pl-PL" sz="2300" dirty="0"/>
          </a:p>
          <a:p>
            <a:pPr eaLnBrk="1" hangingPunct="1">
              <a:lnSpc>
                <a:spcPct val="110000"/>
              </a:lnSpc>
              <a:buFontTx/>
              <a:buNone/>
            </a:pPr>
            <a:r>
              <a:rPr kumimoji="0" lang="pl-PL" sz="2300" dirty="0">
                <a:solidFill>
                  <a:srgbClr val="FF0000"/>
                </a:solidFill>
              </a:rPr>
              <a:t>	</a:t>
            </a:r>
            <a:r>
              <a:rPr kumimoji="0" lang="pl-PL" sz="2300" dirty="0">
                <a:solidFill>
                  <a:srgbClr val="C00000"/>
                </a:solidFill>
              </a:rPr>
              <a:t>W: </a:t>
            </a:r>
            <a:r>
              <a:rPr kumimoji="0" lang="pl-PL" sz="2300" dirty="0"/>
              <a:t>„Bogu niech będą dzięki!</a:t>
            </a:r>
            <a:r>
              <a:rPr kumimoji="0" lang="pl-PL" altLang="pl-PL" sz="2300" dirty="0"/>
              <a:t>”</a:t>
            </a:r>
            <a:endParaRPr kumimoji="0" lang="pl-PL" sz="2300" dirty="0"/>
          </a:p>
          <a:p>
            <a:pPr eaLnBrk="1" hangingPunct="1">
              <a:lnSpc>
                <a:spcPct val="80000"/>
              </a:lnSpc>
            </a:pPr>
            <a:endParaRPr kumimoji="0" lang="pl-PL" sz="2400" dirty="0"/>
          </a:p>
        </p:txBody>
      </p:sp>
      <p:pic>
        <p:nvPicPr>
          <p:cNvPr id="24580" name="Picture 6" descr="http://www.oaza.pl/cdks/wp-content/uploads/2014/02/KO2014wp_DSC0813-1024x678.jpg"/>
          <p:cNvPicPr>
            <a:picLocks noChangeAspect="1" noChangeArrowheads="1"/>
          </p:cNvPicPr>
          <p:nvPr/>
        </p:nvPicPr>
        <p:blipFill>
          <a:blip r:embed="rId2" cstate="print"/>
          <a:srcRect/>
          <a:stretch>
            <a:fillRect/>
          </a:stretch>
        </p:blipFill>
        <p:spPr bwMode="auto">
          <a:xfrm>
            <a:off x="4787900" y="1196975"/>
            <a:ext cx="3808413" cy="25241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188913"/>
            <a:ext cx="8229600" cy="1143000"/>
          </a:xfrm>
        </p:spPr>
        <p:txBody>
          <a:bodyPr/>
          <a:lstStyle/>
          <a:p>
            <a:pPr eaLnBrk="1" hangingPunct="1">
              <a:defRPr/>
            </a:pPr>
            <a:r>
              <a:rPr kumimoji="0" lang="pl-PL" spc="300" dirty="0">
                <a:solidFill>
                  <a:srgbClr val="510765"/>
                </a:solidFill>
                <a:latin typeface="Albertus Medium" pitchFamily="34" charset="0"/>
                <a:ea typeface="+mj-ea"/>
                <a:cs typeface="+mj-cs"/>
              </a:rPr>
              <a:t>Po liturgii</a:t>
            </a:r>
          </a:p>
        </p:txBody>
      </p:sp>
      <p:sp>
        <p:nvSpPr>
          <p:cNvPr id="25603" name="Rectangle 3"/>
          <p:cNvSpPr>
            <a:spLocks noGrp="1" noChangeArrowheads="1"/>
          </p:cNvSpPr>
          <p:nvPr>
            <p:ph type="body" idx="1"/>
          </p:nvPr>
        </p:nvSpPr>
        <p:spPr>
          <a:xfrm>
            <a:off x="468313" y="1412875"/>
            <a:ext cx="8229600" cy="4997450"/>
          </a:xfrm>
        </p:spPr>
        <p:txBody>
          <a:bodyPr/>
          <a:lstStyle/>
          <a:p>
            <a:pPr eaLnBrk="1" hangingPunct="1"/>
            <a:r>
              <a:rPr kumimoji="0" lang="pl-PL" dirty="0"/>
              <a:t>posługujący powinni przynieść do zakrystii przedmioty związane z ich posługą</a:t>
            </a:r>
          </a:p>
          <a:p>
            <a:pPr eaLnBrk="1" hangingPunct="1"/>
            <a:r>
              <a:rPr kumimoji="0" lang="pl-PL" dirty="0"/>
              <a:t>w razie dokonania zmian w układzie prezbiterium (np. dostawienie krzeseł) należy przywrócić stan pierwotny</a:t>
            </a:r>
          </a:p>
          <a:p>
            <a:pPr eaLnBrk="1" hangingPunct="1"/>
            <a:r>
              <a:rPr kumimoji="0" lang="pl-PL" dirty="0"/>
              <a:t>w zakrystii należy zostawić porządek</a:t>
            </a:r>
          </a:p>
          <a:p>
            <a:pPr eaLnBrk="1" hangingPunct="1"/>
            <a:r>
              <a:rPr kumimoji="0" lang="pl-PL" dirty="0"/>
              <a:t>szaty liturgiczne – jeśli były pożyczone</a:t>
            </a:r>
            <a:br>
              <a:rPr kumimoji="0" lang="pl-PL" dirty="0"/>
            </a:br>
            <a:r>
              <a:rPr kumimoji="0" lang="pl-PL" dirty="0"/>
              <a:t>z Jasnej Góry – należy złożyć i zostawić</a:t>
            </a:r>
            <a:br>
              <a:rPr kumimoji="0" lang="pl-PL" dirty="0"/>
            </a:br>
            <a:r>
              <a:rPr kumimoji="0" lang="pl-PL" dirty="0"/>
              <a:t>w miejscu, z którego były zabrane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0"/>
            <a:ext cx="8229600" cy="1143000"/>
          </a:xfrm>
        </p:spPr>
        <p:txBody>
          <a:bodyPr/>
          <a:lstStyle/>
          <a:p>
            <a:pPr eaLnBrk="1" hangingPunct="1"/>
            <a:r>
              <a:rPr kumimoji="0" lang="pl-PL" spc="300" dirty="0">
                <a:solidFill>
                  <a:srgbClr val="510765"/>
                </a:solidFill>
                <a:latin typeface="Albertus Medium" pitchFamily="34" charset="0"/>
              </a:rPr>
              <a:t>Uwagi końcowe</a:t>
            </a:r>
          </a:p>
        </p:txBody>
      </p:sp>
      <p:sp>
        <p:nvSpPr>
          <p:cNvPr id="26627" name="Rectangle 3"/>
          <p:cNvSpPr>
            <a:spLocks noGrp="1" noChangeArrowheads="1"/>
          </p:cNvSpPr>
          <p:nvPr>
            <p:ph type="body" idx="1"/>
          </p:nvPr>
        </p:nvSpPr>
        <p:spPr>
          <a:xfrm>
            <a:off x="468313" y="1196975"/>
            <a:ext cx="8362950" cy="5329238"/>
          </a:xfrm>
        </p:spPr>
        <p:txBody>
          <a:bodyPr/>
          <a:lstStyle/>
          <a:p>
            <a:pPr eaLnBrk="1" hangingPunct="1"/>
            <a:r>
              <a:rPr kumimoji="0" lang="pl-PL" dirty="0"/>
              <a:t>w prezentacji nie ujęto wszystkich</a:t>
            </a:r>
            <a:br>
              <a:rPr kumimoji="0" lang="pl-PL" dirty="0"/>
            </a:br>
            <a:r>
              <a:rPr kumimoji="0" lang="pl-PL" dirty="0"/>
              <a:t>szczególnych aspektów celebracji,</a:t>
            </a:r>
            <a:br>
              <a:rPr kumimoji="0" lang="pl-PL" dirty="0"/>
            </a:br>
            <a:r>
              <a:rPr kumimoji="0" lang="pl-PL" dirty="0"/>
              <a:t>a jedynie te najbardziej charakterystyczne</a:t>
            </a:r>
          </a:p>
          <a:p>
            <a:pPr eaLnBrk="1" hangingPunct="1"/>
            <a:r>
              <a:rPr kumimoji="0" lang="pl-PL" dirty="0"/>
              <a:t>w razie wątpliwości wskazane jest korzystanie</a:t>
            </a:r>
            <a:br>
              <a:rPr kumimoji="0" lang="pl-PL" dirty="0"/>
            </a:br>
            <a:r>
              <a:rPr kumimoji="0" lang="pl-PL" dirty="0"/>
              <a:t>z OWMR, CLPB, KSL</a:t>
            </a:r>
            <a:br>
              <a:rPr kumimoji="0" lang="pl-PL" dirty="0"/>
            </a:br>
            <a:r>
              <a:rPr kumimoji="0" lang="pl-PL" dirty="0"/>
              <a:t>i z </a:t>
            </a:r>
            <a:r>
              <a:rPr kumimoji="0" lang="pl-PL" i="1" dirty="0"/>
              <a:t>Ceremoniału posług liturgicznych</a:t>
            </a:r>
          </a:p>
          <a:p>
            <a:pPr eaLnBrk="1" hangingPunct="1"/>
            <a:r>
              <a:rPr kumimoji="0" lang="pl-PL" dirty="0"/>
              <a:t>w osobnych plikach zawarto:</a:t>
            </a:r>
          </a:p>
          <a:p>
            <a:pPr lvl="1" eaLnBrk="1" hangingPunct="1"/>
            <a:r>
              <a:rPr kumimoji="0" lang="pl-PL" dirty="0"/>
              <a:t>szczegółowy podział posług</a:t>
            </a:r>
          </a:p>
          <a:p>
            <a:pPr lvl="1" eaLnBrk="1" hangingPunct="1"/>
            <a:r>
              <a:rPr kumimoji="0" lang="pl-PL" dirty="0"/>
              <a:t>spis komend liturgicznych</a:t>
            </a:r>
          </a:p>
          <a:p>
            <a:pPr lvl="1" eaLnBrk="1" hangingPunct="1"/>
            <a:r>
              <a:rPr kumimoji="0" lang="pl-PL"/>
              <a:t>zasady posługiwania do mitry i pastorału</a:t>
            </a:r>
          </a:p>
          <a:p>
            <a:pPr lvl="1" eaLnBrk="1" hangingPunct="1"/>
            <a:endParaRPr kumimoji="0" lang="pl-P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pl-PL"/>
          </a:p>
        </p:txBody>
      </p:sp>
      <p:pic>
        <p:nvPicPr>
          <p:cNvPr id="5" name="Obraz 4" descr="CDL.jpg"/>
          <p:cNvPicPr>
            <a:picLocks noChangeAspect="1"/>
          </p:cNvPicPr>
          <p:nvPr/>
        </p:nvPicPr>
        <p:blipFill>
          <a:blip r:embed="rId2" cstate="print"/>
          <a:stretch>
            <a:fillRect/>
          </a:stretch>
        </p:blipFill>
        <p:spPr>
          <a:xfrm>
            <a:off x="2142930" y="620688"/>
            <a:ext cx="4858140" cy="11521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229600" cy="1065212"/>
          </a:xfrm>
        </p:spPr>
        <p:txBody>
          <a:bodyPr>
            <a:normAutofit fontScale="90000"/>
          </a:bodyPr>
          <a:lstStyle/>
          <a:p>
            <a:pPr eaLnBrk="1" hangingPunct="1">
              <a:defRPr/>
            </a:pPr>
            <a:r>
              <a:rPr lang="pl-PL" sz="4000" spc="600" dirty="0">
                <a:solidFill>
                  <a:srgbClr val="510765"/>
                </a:solidFill>
                <a:latin typeface="Albertus Medium" pitchFamily="34" charset="0"/>
              </a:rPr>
              <a:t>Przygotowanie przed KO</a:t>
            </a:r>
            <a:br>
              <a:rPr lang="pl-PL" sz="4000" spc="600" dirty="0">
                <a:solidFill>
                  <a:srgbClr val="510765"/>
                </a:solidFill>
                <a:latin typeface="Albertus Medium" pitchFamily="34" charset="0"/>
              </a:rPr>
            </a:br>
            <a:r>
              <a:rPr lang="pl-PL" sz="4000" spc="600" dirty="0">
                <a:solidFill>
                  <a:srgbClr val="510765"/>
                </a:solidFill>
                <a:latin typeface="Albertus Medium" pitchFamily="34" charset="0"/>
              </a:rPr>
              <a:t>w diecezjach i diakoniach</a:t>
            </a:r>
          </a:p>
        </p:txBody>
      </p:sp>
      <p:sp>
        <p:nvSpPr>
          <p:cNvPr id="3075" name="Rectangle 3"/>
          <p:cNvSpPr>
            <a:spLocks noGrp="1" noChangeArrowheads="1"/>
          </p:cNvSpPr>
          <p:nvPr>
            <p:ph type="body" idx="1"/>
          </p:nvPr>
        </p:nvSpPr>
        <p:spPr>
          <a:xfrm>
            <a:off x="179513" y="1557338"/>
            <a:ext cx="8784976" cy="5256212"/>
          </a:xfrm>
        </p:spPr>
        <p:txBody>
          <a:bodyPr>
            <a:normAutofit/>
          </a:bodyPr>
          <a:lstStyle/>
          <a:p>
            <a:pPr eaLnBrk="1" hangingPunct="1"/>
            <a:r>
              <a:rPr lang="pl-PL" altLang="en-US" sz="2800" dirty="0"/>
              <a:t>Wspólna modlitwa za osoby pełniące funkcje liturgiczne</a:t>
            </a:r>
            <a:br>
              <a:rPr lang="pl-PL" altLang="en-US" sz="2800" dirty="0"/>
            </a:br>
            <a:r>
              <a:rPr lang="pl-PL" altLang="en-US" sz="2800" dirty="0"/>
              <a:t>w diecezjach i diakoniach zaproszone do podejmowania posług</a:t>
            </a:r>
          </a:p>
          <a:p>
            <a:pPr eaLnBrk="1" hangingPunct="1">
              <a:buFontTx/>
              <a:buNone/>
            </a:pPr>
            <a:endParaRPr lang="pl-PL" altLang="en-US" sz="400" dirty="0"/>
          </a:p>
          <a:p>
            <a:pPr eaLnBrk="1" hangingPunct="1"/>
            <a:r>
              <a:rPr lang="pl-PL" altLang="en-US" sz="2800" dirty="0"/>
              <a:t>Przeżycie kręgu liturgicznego przed Eucharystią</a:t>
            </a:r>
          </a:p>
          <a:p>
            <a:pPr eaLnBrk="1" hangingPunct="1">
              <a:buNone/>
            </a:pPr>
            <a:endParaRPr lang="pl-PL" altLang="en-US" sz="700" dirty="0"/>
          </a:p>
          <a:p>
            <a:pPr marL="631825" lvl="1"/>
            <a:r>
              <a:rPr lang="pl-PL" altLang="en-US" sz="2400" b="1" dirty="0">
                <a:solidFill>
                  <a:srgbClr val="510765"/>
                </a:solidFill>
              </a:rPr>
              <a:t>SOBOTA </a:t>
            </a:r>
            <a:r>
              <a:rPr lang="pl-PL" altLang="en-US" sz="2400" spc="-50" dirty="0">
                <a:solidFill>
                  <a:srgbClr val="510765"/>
                </a:solidFill>
              </a:rPr>
              <a:t>I </a:t>
            </a:r>
            <a:r>
              <a:rPr lang="pl-PL" altLang="en-US" sz="2400" dirty="0">
                <a:solidFill>
                  <a:srgbClr val="510765"/>
                </a:solidFill>
              </a:rPr>
              <a:t>TYGODNIA WIELKIEGO POSTU</a:t>
            </a:r>
            <a:r>
              <a:rPr lang="pl-PL" altLang="en-US" sz="2400" spc="-50" dirty="0">
                <a:solidFill>
                  <a:srgbClr val="510765"/>
                </a:solidFill>
              </a:rPr>
              <a:t>, rok II</a:t>
            </a:r>
          </a:p>
          <a:p>
            <a:pPr marL="631825" lvl="1"/>
            <a:r>
              <a:rPr lang="pl-PL" altLang="en-US" sz="2400" b="1" dirty="0">
                <a:solidFill>
                  <a:srgbClr val="510765"/>
                </a:solidFill>
              </a:rPr>
              <a:t>II NIEDZIELA </a:t>
            </a:r>
            <a:r>
              <a:rPr lang="pl-PL" altLang="en-US" sz="2400" dirty="0">
                <a:solidFill>
                  <a:srgbClr val="510765"/>
                </a:solidFill>
              </a:rPr>
              <a:t>WIELKIEGO POSTU, rok B</a:t>
            </a:r>
          </a:p>
          <a:p>
            <a:pPr marL="631825" lvl="1" eaLnBrk="1" hangingPunct="1"/>
            <a:r>
              <a:rPr lang="pl-PL" altLang="en-US" sz="2400" b="1" dirty="0">
                <a:solidFill>
                  <a:srgbClr val="510765"/>
                </a:solidFill>
              </a:rPr>
              <a:t>PONIEDZIAŁEK </a:t>
            </a:r>
            <a:r>
              <a:rPr lang="pl-PL" altLang="en-US" sz="2400" i="1" dirty="0">
                <a:solidFill>
                  <a:srgbClr val="510765"/>
                </a:solidFill>
              </a:rPr>
              <a:t>– Msza z Uroczystości NMP Częstochowskiej</a:t>
            </a:r>
          </a:p>
          <a:p>
            <a:pPr marL="631825" lvl="1" eaLnBrk="1" hangingPunct="1">
              <a:buNone/>
            </a:pPr>
            <a:r>
              <a:rPr lang="pl-PL" altLang="en-US" sz="2400" i="1" dirty="0">
                <a:solidFill>
                  <a:srgbClr val="510765"/>
                </a:solidFill>
              </a:rPr>
              <a:t>czytania: PONIEDZIAŁEK II TYGODNIA WIELKIEGO POSTU, rok II</a:t>
            </a:r>
          </a:p>
          <a:p>
            <a:pPr marL="631825" lvl="1" eaLnBrk="1" hangingPunct="1">
              <a:buNone/>
            </a:pPr>
            <a:endParaRPr lang="pl-PL" altLang="en-US" sz="800" i="1" dirty="0">
              <a:solidFill>
                <a:srgbClr val="00B050"/>
              </a:solidFill>
            </a:endParaRPr>
          </a:p>
          <a:p>
            <a:pPr lvl="1" eaLnBrk="1" hangingPunct="1">
              <a:buFontTx/>
              <a:buNone/>
            </a:pPr>
            <a:endParaRPr lang="pl-PL" altLang="en-US" sz="400" i="1" dirty="0">
              <a:solidFill>
                <a:srgbClr val="660066"/>
              </a:solidFill>
            </a:endParaRPr>
          </a:p>
          <a:p>
            <a:pPr eaLnBrk="1" hangingPunct="1"/>
            <a:r>
              <a:rPr lang="pl-PL" altLang="en-US" sz="2800" dirty="0"/>
              <a:t>Namiot Spotkania przy wykorzystaniu tekstów biblijnych</a:t>
            </a:r>
            <a:br>
              <a:rPr lang="pl-PL" altLang="en-US" sz="2800" dirty="0"/>
            </a:br>
            <a:r>
              <a:rPr lang="pl-PL" altLang="en-US" sz="2800" dirty="0"/>
              <a:t>i liturgicznych z celebracji KO (jutrznia i nieszpory)</a:t>
            </a:r>
            <a:endParaRPr lang="pl-PL"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0"/>
            <a:ext cx="8229600" cy="1143000"/>
          </a:xfrm>
        </p:spPr>
        <p:txBody>
          <a:bodyPr/>
          <a:lstStyle/>
          <a:p>
            <a:pPr eaLnBrk="1" hangingPunct="1"/>
            <a:r>
              <a:rPr lang="pl-PL" altLang="en-US" dirty="0">
                <a:solidFill>
                  <a:srgbClr val="510765"/>
                </a:solidFill>
                <a:latin typeface="Albertus Medium" pitchFamily="34" charset="0"/>
              </a:rPr>
              <a:t>Ważne terminy i inne informacje</a:t>
            </a:r>
          </a:p>
        </p:txBody>
      </p:sp>
      <p:sp>
        <p:nvSpPr>
          <p:cNvPr id="4099" name="Rectangle 3"/>
          <p:cNvSpPr txBox="1">
            <a:spLocks noChangeArrowheads="1"/>
          </p:cNvSpPr>
          <p:nvPr/>
        </p:nvSpPr>
        <p:spPr bwMode="auto">
          <a:xfrm>
            <a:off x="395288" y="1125538"/>
            <a:ext cx="8353425" cy="5543550"/>
          </a:xfrm>
          <a:prstGeom prst="rect">
            <a:avLst/>
          </a:prstGeom>
          <a:noFill/>
          <a:ln w="9525">
            <a:noFill/>
            <a:miter lim="800000"/>
            <a:headEnd/>
            <a:tailEnd/>
          </a:ln>
        </p:spPr>
        <p:txBody>
          <a:bodyPr/>
          <a:lstStyle/>
          <a:p>
            <a:pPr marL="342900" indent="-342900">
              <a:lnSpc>
                <a:spcPct val="80000"/>
              </a:lnSpc>
              <a:spcBef>
                <a:spcPts val="900"/>
              </a:spcBef>
              <a:buFontTx/>
              <a:buChar char="•"/>
            </a:pPr>
            <a:r>
              <a:rPr lang="pl-PL" sz="2200" dirty="0"/>
              <a:t>spotkanie z ceremoniarzem oo. Paulinów - piątek</a:t>
            </a:r>
          </a:p>
          <a:p>
            <a:pPr marL="342900" indent="-342900">
              <a:lnSpc>
                <a:spcPct val="80000"/>
              </a:lnSpc>
              <a:spcBef>
                <a:spcPts val="900"/>
              </a:spcBef>
              <a:buFontTx/>
              <a:buChar char="•"/>
            </a:pPr>
            <a:r>
              <a:rPr lang="pl-PL" sz="2200" dirty="0">
                <a:solidFill>
                  <a:srgbClr val="000000"/>
                </a:solidFill>
              </a:rPr>
              <a:t>Ceremoniał (w wersji pełnej i dla poszczególnych miejsc celebracji) będzie dostępny na Jasnej Górze od piątku,</a:t>
            </a:r>
            <a:br>
              <a:rPr lang="pl-PL" sz="2200" dirty="0">
                <a:solidFill>
                  <a:srgbClr val="000000"/>
                </a:solidFill>
              </a:rPr>
            </a:br>
            <a:r>
              <a:rPr lang="pl-PL" sz="2200" dirty="0">
                <a:solidFill>
                  <a:srgbClr val="000000"/>
                </a:solidFill>
              </a:rPr>
              <a:t>po </a:t>
            </a:r>
            <a:r>
              <a:rPr lang="pl-PL" sz="2200" dirty="0"/>
              <a:t>uzgodnieniu telefonicznym:</a:t>
            </a:r>
            <a:br>
              <a:rPr lang="pl-PL" sz="2200" dirty="0"/>
            </a:br>
            <a:r>
              <a:rPr lang="pl-PL" sz="2200" dirty="0"/>
              <a:t>- 604 293 408 (Marek Poręba)</a:t>
            </a:r>
          </a:p>
          <a:p>
            <a:pPr marL="342900" indent="-342900">
              <a:lnSpc>
                <a:spcPct val="80000"/>
              </a:lnSpc>
              <a:spcBef>
                <a:spcPts val="900"/>
              </a:spcBef>
              <a:buFontTx/>
              <a:buChar char="•"/>
            </a:pPr>
            <a:r>
              <a:rPr lang="pl-PL" sz="2200" b="1" dirty="0"/>
              <a:t>Próba służby liturgicznej - 30 minut przed liturgią</a:t>
            </a:r>
          </a:p>
          <a:p>
            <a:pPr marL="342900" indent="-342900">
              <a:lnSpc>
                <a:spcPct val="80000"/>
              </a:lnSpc>
              <a:spcBef>
                <a:spcPts val="900"/>
              </a:spcBef>
              <a:buFontTx/>
              <a:buChar char="•"/>
            </a:pPr>
            <a:r>
              <a:rPr lang="pl-PL" sz="2200" dirty="0"/>
              <a:t>posługujący ubrani w szaty liturgiczne zbierają się</a:t>
            </a:r>
            <a:br>
              <a:rPr lang="pl-PL" sz="2200" dirty="0"/>
            </a:br>
            <a:r>
              <a:rPr lang="pl-PL" sz="2200" dirty="0"/>
              <a:t>w przedsionku Auli</a:t>
            </a:r>
          </a:p>
          <a:p>
            <a:pPr marL="342900" indent="-342900">
              <a:lnSpc>
                <a:spcPct val="80000"/>
              </a:lnSpc>
              <a:spcBef>
                <a:spcPts val="900"/>
              </a:spcBef>
              <a:buFontTx/>
              <a:buChar char="•"/>
            </a:pPr>
            <a:r>
              <a:rPr lang="pl-PL" sz="2200" dirty="0"/>
              <a:t>ostatnie ustalenia i ogłoszenia dla kapłanów: 5 minut</a:t>
            </a:r>
            <a:br>
              <a:rPr lang="pl-PL" sz="2200" dirty="0"/>
            </a:br>
            <a:r>
              <a:rPr lang="pl-PL" sz="2200" dirty="0"/>
              <a:t>przed celebracją</a:t>
            </a:r>
          </a:p>
          <a:p>
            <a:pPr marL="342900" indent="-342900">
              <a:lnSpc>
                <a:spcPct val="80000"/>
              </a:lnSpc>
              <a:spcBef>
                <a:spcPts val="900"/>
              </a:spcBef>
              <a:buFontTx/>
              <a:buChar char="•"/>
            </a:pPr>
            <a:r>
              <a:rPr lang="pl-PL" sz="2200" dirty="0"/>
              <a:t>wspólna modlitwa: 2 minuty przed celebracją, po modlitwie  </a:t>
            </a:r>
            <a:r>
              <a:rPr lang="pl-PL" sz="2200" i="1" dirty="0" err="1"/>
              <a:t>silentium</a:t>
            </a:r>
            <a:r>
              <a:rPr lang="pl-PL" sz="2200" i="1" dirty="0"/>
              <a:t> sacrum</a:t>
            </a:r>
          </a:p>
          <a:p>
            <a:pPr marL="342900" indent="-342900">
              <a:lnSpc>
                <a:spcPct val="80000"/>
              </a:lnSpc>
              <a:spcBef>
                <a:spcPts val="900"/>
              </a:spcBef>
              <a:buFontTx/>
              <a:buChar char="•"/>
            </a:pPr>
            <a:r>
              <a:rPr lang="pl-PL" sz="2200" dirty="0"/>
              <a:t>nie są przewidziane okadzenia</a:t>
            </a:r>
          </a:p>
          <a:p>
            <a:pPr marL="342900" indent="-342900">
              <a:lnSpc>
                <a:spcPct val="80000"/>
              </a:lnSpc>
              <a:spcBef>
                <a:spcPts val="900"/>
              </a:spcBef>
              <a:buFontTx/>
              <a:buChar char="•"/>
            </a:pPr>
            <a:r>
              <a:rPr lang="pl-PL" sz="2200" b="1" dirty="0"/>
              <a:t>celebracja rozpoczyna się punktualnie!</a:t>
            </a:r>
          </a:p>
          <a:p>
            <a:pPr marL="342900" indent="-342900" algn="ctr">
              <a:lnSpc>
                <a:spcPct val="80000"/>
              </a:lnSpc>
              <a:spcBef>
                <a:spcPts val="900"/>
              </a:spcBef>
            </a:pPr>
            <a:r>
              <a:rPr lang="pl-PL" sz="2200" dirty="0"/>
              <a:t>	Jutrznia o godz. </a:t>
            </a:r>
            <a:r>
              <a:rPr lang="pl-PL" sz="2200" b="1" dirty="0"/>
              <a:t>8:00</a:t>
            </a:r>
            <a:r>
              <a:rPr lang="pl-PL" sz="2200" dirty="0"/>
              <a:t>, Nieszpory o godz. </a:t>
            </a:r>
            <a:r>
              <a:rPr lang="pl-PL" sz="2200" b="1" dirty="0"/>
              <a:t>19:00</a:t>
            </a:r>
          </a:p>
          <a:p>
            <a:pPr marL="342900" indent="-342900" algn="just">
              <a:lnSpc>
                <a:spcPct val="80000"/>
              </a:lnSpc>
              <a:spcBef>
                <a:spcPct val="20000"/>
              </a:spcBef>
              <a:buFontTx/>
              <a:buChar char="•"/>
            </a:pPr>
            <a:endParaRPr lang="pl-PL"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95288" y="1052513"/>
            <a:ext cx="8229600" cy="5472112"/>
          </a:xfrm>
        </p:spPr>
        <p:txBody>
          <a:bodyPr/>
          <a:lstStyle/>
          <a:p>
            <a:pPr algn="just" eaLnBrk="1" hangingPunct="1"/>
            <a:r>
              <a:rPr kumimoji="0" lang="pl-PL" sz="2400" dirty="0"/>
              <a:t>Ceremoniarz kontaktuje się z wszystkimi posługującymi</a:t>
            </a:r>
            <a:br>
              <a:rPr kumimoji="0" lang="pl-PL" sz="2400" dirty="0"/>
            </a:br>
            <a:r>
              <a:rPr kumimoji="0" lang="pl-PL" sz="2400" dirty="0"/>
              <a:t>i upewnia się, czy wszyscy rozumieją na czym polega ich posługa oraz jakie są warianty wypełnienia tej posługi (można przyjąć roboczo, że dwukrotne poprawne wykonanie danej czynności na próbie dowodzi dostatecznego przygotowania)</a:t>
            </a:r>
          </a:p>
          <a:p>
            <a:pPr eaLnBrk="1" hangingPunct="1">
              <a:buFontTx/>
              <a:buNone/>
            </a:pPr>
            <a:r>
              <a:rPr kumimoji="0" lang="pl-PL" sz="800" dirty="0"/>
              <a:t> </a:t>
            </a:r>
            <a:endParaRPr kumimoji="0" lang="pl-PL" sz="2400" dirty="0"/>
          </a:p>
          <a:p>
            <a:pPr algn="just" eaLnBrk="1" hangingPunct="1"/>
            <a:r>
              <a:rPr kumimoji="0" lang="pl-PL" sz="2400" dirty="0"/>
              <a:t>każdy z posługujących powinien dbać o sprawy związane</a:t>
            </a:r>
            <a:br>
              <a:rPr kumimoji="0" lang="pl-PL" sz="2400" dirty="0"/>
            </a:br>
            <a:r>
              <a:rPr kumimoji="0" lang="pl-PL" sz="2400" dirty="0"/>
              <a:t>z wypełnianiem jego funkcji</a:t>
            </a:r>
          </a:p>
          <a:p>
            <a:pPr eaLnBrk="1" hangingPunct="1">
              <a:buFontTx/>
              <a:buNone/>
            </a:pPr>
            <a:r>
              <a:rPr kumimoji="0" lang="pl-PL" sz="800" dirty="0"/>
              <a:t> </a:t>
            </a:r>
            <a:endParaRPr kumimoji="0" lang="pl-PL" sz="2400" dirty="0"/>
          </a:p>
          <a:p>
            <a:pPr algn="just" eaLnBrk="1" hangingPunct="1"/>
            <a:r>
              <a:rPr kumimoji="0" lang="pl-PL" sz="2400" dirty="0"/>
              <a:t>Ceremoniarz przewiduje ewentualne trudności mogące przeszkodzić w dobrym przygotowaniu liturgii</a:t>
            </a:r>
          </a:p>
          <a:p>
            <a:pPr algn="just" eaLnBrk="1" hangingPunct="1">
              <a:buFontTx/>
              <a:buNone/>
            </a:pPr>
            <a:r>
              <a:rPr kumimoji="0" lang="pl-PL" sz="800" dirty="0"/>
              <a:t> </a:t>
            </a:r>
            <a:endParaRPr kumimoji="0" lang="pl-PL" sz="2400" dirty="0"/>
          </a:p>
          <a:p>
            <a:pPr algn="just" eaLnBrk="1" hangingPunct="1"/>
            <a:r>
              <a:rPr kumimoji="0" lang="pl-PL" sz="2400" dirty="0"/>
              <a:t>niezbędne interwencje są podejmowane w takim czasie</a:t>
            </a:r>
            <a:br>
              <a:rPr kumimoji="0" lang="pl-PL" sz="2400" dirty="0"/>
            </a:br>
            <a:r>
              <a:rPr kumimoji="0" lang="pl-PL" sz="2400" dirty="0"/>
              <a:t>i w taki sposób, by w jak najmniejszy sposób wpłynąć</a:t>
            </a:r>
            <a:br>
              <a:rPr kumimoji="0" lang="pl-PL" sz="2400" dirty="0"/>
            </a:br>
            <a:r>
              <a:rPr kumimoji="0" lang="pl-PL" sz="2400" dirty="0"/>
              <a:t>na akcję liturgiczną </a:t>
            </a:r>
          </a:p>
        </p:txBody>
      </p:sp>
      <p:sp>
        <p:nvSpPr>
          <p:cNvPr id="4" name="Rectangle 2"/>
          <p:cNvSpPr txBox="1">
            <a:spLocks noChangeArrowheads="1"/>
          </p:cNvSpPr>
          <p:nvPr/>
        </p:nvSpPr>
        <p:spPr bwMode="auto">
          <a:xfrm>
            <a:off x="0" y="0"/>
            <a:ext cx="9144000" cy="1052513"/>
          </a:xfrm>
          <a:prstGeom prst="rect">
            <a:avLst/>
          </a:prstGeom>
          <a:noFill/>
          <a:ln w="9525">
            <a:noFill/>
            <a:miter lim="800000"/>
            <a:headEnd/>
            <a:tailEnd/>
          </a:ln>
        </p:spPr>
        <p:txBody>
          <a:bodyPr anchor="ctr"/>
          <a:lstStyle/>
          <a:p>
            <a:pPr algn="ctr">
              <a:defRPr/>
            </a:pPr>
            <a:r>
              <a:rPr lang="pl-PL" sz="3600" b="1" kern="0" spc="150" dirty="0">
                <a:solidFill>
                  <a:srgbClr val="510765"/>
                </a:solidFill>
                <a:latin typeface="Albertus Medium" pitchFamily="34" charset="0"/>
                <a:ea typeface="Arial" charset="0"/>
              </a:rPr>
              <a:t>Przygotowanie liturgii – zasady ogólne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31763"/>
            <a:ext cx="8229600" cy="993775"/>
          </a:xfrm>
        </p:spPr>
        <p:txBody>
          <a:bodyPr/>
          <a:lstStyle/>
          <a:p>
            <a:pPr eaLnBrk="1" hangingPunct="1"/>
            <a:r>
              <a:rPr kumimoji="0" lang="pl-PL" spc="300" dirty="0">
                <a:solidFill>
                  <a:srgbClr val="510765"/>
                </a:solidFill>
                <a:latin typeface="Albertus Medium" pitchFamily="34" charset="0"/>
              </a:rPr>
              <a:t>Próba służby liturgicznej</a:t>
            </a:r>
            <a:r>
              <a:rPr kumimoji="0" lang="pl-PL" sz="500" spc="300" dirty="0">
                <a:solidFill>
                  <a:srgbClr val="510765"/>
                </a:solidFill>
                <a:latin typeface="Albertus Medium" pitchFamily="34" charset="0"/>
              </a:rPr>
              <a:t> </a:t>
            </a:r>
            <a:r>
              <a:rPr kumimoji="0" lang="pl-PL" spc="300" baseline="30000" dirty="0">
                <a:solidFill>
                  <a:srgbClr val="510765"/>
                </a:solidFill>
                <a:latin typeface="Albertus Medium" pitchFamily="34" charset="0"/>
              </a:rPr>
              <a:t>*</a:t>
            </a:r>
          </a:p>
        </p:txBody>
      </p:sp>
      <p:sp>
        <p:nvSpPr>
          <p:cNvPr id="6147" name="Rectangle 7"/>
          <p:cNvSpPr>
            <a:spLocks noGrp="1" noChangeArrowheads="1"/>
          </p:cNvSpPr>
          <p:nvPr>
            <p:ph type="body" sz="half" idx="1"/>
          </p:nvPr>
        </p:nvSpPr>
        <p:spPr>
          <a:xfrm>
            <a:off x="611188" y="1341438"/>
            <a:ext cx="5256212" cy="4608512"/>
          </a:xfrm>
        </p:spPr>
        <p:txBody>
          <a:bodyPr/>
          <a:lstStyle/>
          <a:p>
            <a:pPr eaLnBrk="1" hangingPunct="1">
              <a:lnSpc>
                <a:spcPct val="120000"/>
              </a:lnSpc>
            </a:pPr>
            <a:r>
              <a:rPr kumimoji="0" lang="pl-PL" sz="2400" b="1" dirty="0"/>
              <a:t>ma miejsce zawsze</a:t>
            </a:r>
            <a:r>
              <a:rPr kumimoji="0" lang="pl-PL" sz="2400" dirty="0"/>
              <a:t>,</a:t>
            </a:r>
            <a:br>
              <a:rPr kumimoji="0" lang="pl-PL" sz="2400" dirty="0"/>
            </a:br>
            <a:r>
              <a:rPr kumimoji="0" lang="pl-PL" sz="2400" dirty="0"/>
              <a:t>by zapoznać</a:t>
            </a:r>
            <a:br>
              <a:rPr kumimoji="0" lang="pl-PL" sz="2400" dirty="0"/>
            </a:br>
            <a:r>
              <a:rPr kumimoji="0" lang="pl-PL" sz="2400" dirty="0"/>
              <a:t>posługujących</a:t>
            </a:r>
            <a:br>
              <a:rPr kumimoji="0" lang="pl-PL" sz="2400" dirty="0"/>
            </a:br>
            <a:r>
              <a:rPr kumimoji="0" lang="pl-PL" sz="2400" dirty="0"/>
              <a:t>ze szczególnymi</a:t>
            </a:r>
            <a:br>
              <a:rPr kumimoji="0" lang="pl-PL" sz="2400" dirty="0"/>
            </a:br>
            <a:r>
              <a:rPr kumimoji="0" lang="pl-PL" sz="2400" dirty="0"/>
              <a:t>warunkami</a:t>
            </a:r>
            <a:br>
              <a:rPr kumimoji="0" lang="pl-PL" sz="2400" dirty="0"/>
            </a:br>
            <a:r>
              <a:rPr kumimoji="0" lang="pl-PL" sz="2400" dirty="0"/>
              <a:t>miejsca celebracji</a:t>
            </a:r>
          </a:p>
          <a:p>
            <a:pPr eaLnBrk="1" hangingPunct="1">
              <a:buFontTx/>
              <a:buNone/>
            </a:pPr>
            <a:r>
              <a:rPr kumimoji="0" lang="pl-PL" sz="2400" dirty="0"/>
              <a:t> </a:t>
            </a:r>
            <a:endParaRPr kumimoji="0" lang="pl-PL" sz="2200" dirty="0"/>
          </a:p>
          <a:p>
            <a:pPr eaLnBrk="1" hangingPunct="1">
              <a:lnSpc>
                <a:spcPct val="120000"/>
              </a:lnSpc>
            </a:pPr>
            <a:r>
              <a:rPr kumimoji="0" lang="pl-PL" sz="2400" dirty="0"/>
              <a:t>powinna</a:t>
            </a:r>
            <a:br>
              <a:rPr kumimoji="0" lang="pl-PL" sz="2400" dirty="0"/>
            </a:br>
            <a:r>
              <a:rPr kumimoji="0" lang="pl-PL" sz="2400" dirty="0"/>
              <a:t>odbywać się w miejscu celebracji</a:t>
            </a:r>
          </a:p>
        </p:txBody>
      </p:sp>
      <p:sp>
        <p:nvSpPr>
          <p:cNvPr id="6148" name="Text Box 10"/>
          <p:cNvSpPr txBox="1">
            <a:spLocks noChangeArrowheads="1"/>
          </p:cNvSpPr>
          <p:nvPr/>
        </p:nvSpPr>
        <p:spPr bwMode="auto">
          <a:xfrm>
            <a:off x="0" y="5878513"/>
            <a:ext cx="9144000" cy="646112"/>
          </a:xfrm>
          <a:prstGeom prst="rect">
            <a:avLst/>
          </a:prstGeom>
          <a:noFill/>
          <a:ln w="9525">
            <a:noFill/>
            <a:miter lim="800000"/>
            <a:headEnd/>
            <a:tailEnd/>
          </a:ln>
        </p:spPr>
        <p:txBody>
          <a:bodyPr>
            <a:spAutoFit/>
          </a:bodyPr>
          <a:lstStyle/>
          <a:p>
            <a:pPr algn="ctr">
              <a:spcBef>
                <a:spcPct val="50000"/>
              </a:spcBef>
              <a:defRPr/>
            </a:pPr>
            <a:r>
              <a:rPr lang="pl-PL" spc="150" dirty="0">
                <a:solidFill>
                  <a:srgbClr val="510765"/>
                </a:solidFill>
                <a:latin typeface="Albertus Medium" pitchFamily="34" charset="0"/>
              </a:rPr>
              <a:t>* Informacja o dniu, miejscu i godzinie próby jest wysyłana w zaproszeniu,</a:t>
            </a:r>
            <a:br>
              <a:rPr lang="pl-PL" spc="150" dirty="0">
                <a:solidFill>
                  <a:srgbClr val="510765"/>
                </a:solidFill>
                <a:latin typeface="Albertus Medium" pitchFamily="34" charset="0"/>
              </a:rPr>
            </a:br>
            <a:r>
              <a:rPr lang="pl-PL" spc="150" dirty="0">
                <a:solidFill>
                  <a:srgbClr val="510765"/>
                </a:solidFill>
                <a:latin typeface="Albertus Medium" pitchFamily="34" charset="0"/>
              </a:rPr>
              <a:t>ew. zmiany będą podawane w ogłoszeniach</a:t>
            </a:r>
          </a:p>
        </p:txBody>
      </p:sp>
      <p:pic>
        <p:nvPicPr>
          <p:cNvPr id="6149" name="Picture 12" descr="http://www.oaza.pl/cdks/wp-content/uploads/2014/02/KO2014wp_DSC0743-1024x678.jpg"/>
          <p:cNvPicPr>
            <a:picLocks noGrp="1" noChangeAspect="1" noChangeArrowheads="1"/>
          </p:cNvPicPr>
          <p:nvPr>
            <p:ph sz="quarter" idx="3"/>
          </p:nvPr>
        </p:nvPicPr>
        <p:blipFill>
          <a:blip r:embed="rId2" cstate="print"/>
          <a:srcRect l="21095" t="17609" r="11394"/>
          <a:stretch>
            <a:fillRect/>
          </a:stretch>
        </p:blipFill>
        <p:spPr>
          <a:xfrm>
            <a:off x="5940425" y="1268413"/>
            <a:ext cx="2663825" cy="2152650"/>
          </a:xfrm>
          <a:noFill/>
        </p:spPr>
      </p:pic>
      <p:pic>
        <p:nvPicPr>
          <p:cNvPr id="6160" name="Picture 16" descr="http://www.oaza.pl/cdks/wp-content/uploads/2014/02/KO2014wp_DSC0745-1024x678.jpg"/>
          <p:cNvPicPr>
            <a:picLocks noChangeAspect="1" noChangeArrowheads="1"/>
          </p:cNvPicPr>
          <p:nvPr/>
        </p:nvPicPr>
        <p:blipFill>
          <a:blip r:embed="rId3" cstate="print"/>
          <a:srcRect l="10679" t="19355" r="33006"/>
          <a:stretch>
            <a:fillRect/>
          </a:stretch>
        </p:blipFill>
        <p:spPr bwMode="auto">
          <a:xfrm>
            <a:off x="3635375" y="2492375"/>
            <a:ext cx="2517775" cy="2233613"/>
          </a:xfrm>
          <a:prstGeom prst="rect">
            <a:avLst/>
          </a:prstGeom>
          <a:noFill/>
          <a:ln w="57150">
            <a:solidFill>
              <a:schemeClr val="bg1"/>
            </a:solidFill>
          </a:ln>
        </p:spPr>
      </p:pic>
      <p:pic>
        <p:nvPicPr>
          <p:cNvPr id="6162" name="Picture 18" descr="http://www.oaza.pl/cdks/wp-content/uploads/2014/02/KO2014wp_DSC0746-1024x678.jpg"/>
          <p:cNvPicPr>
            <a:picLocks noChangeAspect="1" noChangeArrowheads="1"/>
          </p:cNvPicPr>
          <p:nvPr/>
        </p:nvPicPr>
        <p:blipFill>
          <a:blip r:embed="rId4" cstate="print"/>
          <a:srcRect l="9249"/>
          <a:stretch>
            <a:fillRect/>
          </a:stretch>
        </p:blipFill>
        <p:spPr bwMode="auto">
          <a:xfrm>
            <a:off x="5940425" y="3716338"/>
            <a:ext cx="2662238" cy="1943100"/>
          </a:xfrm>
          <a:prstGeom prst="rect">
            <a:avLst/>
          </a:prstGeom>
          <a:noFill/>
          <a:ln w="57150">
            <a:solidFill>
              <a:schemeClr val="bg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88913"/>
            <a:ext cx="9144000" cy="1143000"/>
          </a:xfrm>
        </p:spPr>
        <p:txBody>
          <a:bodyPr>
            <a:normAutofit fontScale="90000"/>
          </a:bodyPr>
          <a:lstStyle/>
          <a:p>
            <a:pPr eaLnBrk="1" hangingPunct="1"/>
            <a:r>
              <a:rPr kumimoji="0" lang="pl-PL" sz="4000" spc="300" dirty="0">
                <a:solidFill>
                  <a:srgbClr val="510765"/>
                </a:solidFill>
                <a:latin typeface="Albertus Medium" pitchFamily="34" charset="0"/>
              </a:rPr>
              <a:t>Podczas próby</a:t>
            </a:r>
            <a:br>
              <a:rPr kumimoji="0" lang="pl-PL" sz="4000" spc="300" dirty="0">
                <a:solidFill>
                  <a:srgbClr val="510765"/>
                </a:solidFill>
                <a:latin typeface="Albertus Medium" pitchFamily="34" charset="0"/>
              </a:rPr>
            </a:br>
            <a:r>
              <a:rPr kumimoji="0" lang="pl-PL" sz="4000" spc="300" dirty="0">
                <a:solidFill>
                  <a:srgbClr val="510765"/>
                </a:solidFill>
                <a:latin typeface="Albertus Medium" pitchFamily="34" charset="0"/>
              </a:rPr>
              <a:t>należy zwrócić uwagę na…</a:t>
            </a:r>
          </a:p>
        </p:txBody>
      </p:sp>
      <p:sp>
        <p:nvSpPr>
          <p:cNvPr id="7171" name="Rectangle 3"/>
          <p:cNvSpPr>
            <a:spLocks noGrp="1" noChangeArrowheads="1"/>
          </p:cNvSpPr>
          <p:nvPr>
            <p:ph type="body" idx="1"/>
          </p:nvPr>
        </p:nvSpPr>
        <p:spPr>
          <a:xfrm>
            <a:off x="457200" y="1600200"/>
            <a:ext cx="8507413" cy="4997450"/>
          </a:xfrm>
        </p:spPr>
        <p:txBody>
          <a:bodyPr/>
          <a:lstStyle/>
          <a:p>
            <a:pPr eaLnBrk="1" hangingPunct="1">
              <a:lnSpc>
                <a:spcPct val="90000"/>
              </a:lnSpc>
              <a:spcAft>
                <a:spcPts val="400"/>
              </a:spcAft>
            </a:pPr>
            <a:r>
              <a:rPr kumimoji="0" lang="pl-PL" sz="2400" b="1" dirty="0"/>
              <a:t>porządek procesji wejścia:</a:t>
            </a:r>
          </a:p>
          <a:p>
            <a:pPr eaLnBrk="1" hangingPunct="1">
              <a:lnSpc>
                <a:spcPct val="90000"/>
              </a:lnSpc>
              <a:spcAft>
                <a:spcPts val="400"/>
              </a:spcAft>
              <a:buFontTx/>
              <a:buNone/>
            </a:pPr>
            <a:endParaRPr kumimoji="0" lang="pl-PL" sz="400" dirty="0"/>
          </a:p>
          <a:p>
            <a:pPr lvl="1" eaLnBrk="1" hangingPunct="1">
              <a:lnSpc>
                <a:spcPct val="90000"/>
              </a:lnSpc>
              <a:spcAft>
                <a:spcPts val="400"/>
              </a:spcAft>
            </a:pPr>
            <a:r>
              <a:rPr kumimoji="0" lang="pl-PL" sz="2000" dirty="0"/>
              <a:t>MŚ zajmują swoje miejsca</a:t>
            </a:r>
          </a:p>
          <a:p>
            <a:pPr lvl="1" eaLnBrk="1" hangingPunct="1">
              <a:lnSpc>
                <a:spcPct val="90000"/>
              </a:lnSpc>
              <a:spcAft>
                <a:spcPts val="400"/>
              </a:spcAft>
            </a:pPr>
            <a:r>
              <a:rPr kumimoji="0" lang="pl-PL" sz="2000" dirty="0"/>
              <a:t>+ wychodzi do zakrystii</a:t>
            </a:r>
          </a:p>
          <a:p>
            <a:pPr lvl="1" eaLnBrk="1" hangingPunct="1">
              <a:lnSpc>
                <a:spcPct val="90000"/>
              </a:lnSpc>
              <a:spcAft>
                <a:spcPts val="400"/>
              </a:spcAft>
            </a:pPr>
            <a:r>
              <a:rPr kumimoji="0" lang="pl-PL" sz="2000" dirty="0"/>
              <a:t>pozostali członkowie służby liturgicznej kolejno zajmują swoje miejsca</a:t>
            </a:r>
          </a:p>
          <a:p>
            <a:pPr lvl="1" eaLnBrk="1" hangingPunct="1">
              <a:lnSpc>
                <a:spcPct val="90000"/>
              </a:lnSpc>
              <a:spcAft>
                <a:spcPts val="400"/>
              </a:spcAft>
              <a:buFontTx/>
              <a:buNone/>
            </a:pPr>
            <a:endParaRPr kumimoji="0" lang="pl-PL" sz="500" dirty="0"/>
          </a:p>
          <a:p>
            <a:pPr eaLnBrk="1" hangingPunct="1">
              <a:lnSpc>
                <a:spcPct val="90000"/>
              </a:lnSpc>
              <a:spcAft>
                <a:spcPts val="400"/>
              </a:spcAft>
            </a:pPr>
            <a:r>
              <a:rPr kumimoji="0" lang="pl-PL" sz="2400" b="1" dirty="0"/>
              <a:t>posługiwanie przy miejscu przewodniczenia</a:t>
            </a:r>
            <a:br>
              <a:rPr kumimoji="0" lang="pl-PL" sz="2400" b="1" dirty="0"/>
            </a:br>
            <a:r>
              <a:rPr kumimoji="0" lang="pl-PL" sz="2400" dirty="0"/>
              <a:t>(podawanie mikrofonu, księgi)</a:t>
            </a:r>
          </a:p>
          <a:p>
            <a:pPr eaLnBrk="1" hangingPunct="1">
              <a:lnSpc>
                <a:spcPct val="90000"/>
              </a:lnSpc>
              <a:spcAft>
                <a:spcPts val="400"/>
              </a:spcAft>
              <a:buFontTx/>
              <a:buNone/>
            </a:pPr>
            <a:endParaRPr kumimoji="0" lang="pl-PL" sz="700" dirty="0"/>
          </a:p>
          <a:p>
            <a:pPr eaLnBrk="1" hangingPunct="1">
              <a:lnSpc>
                <a:spcPct val="90000"/>
              </a:lnSpc>
              <a:spcAft>
                <a:spcPts val="400"/>
              </a:spcAft>
            </a:pPr>
            <a:r>
              <a:rPr kumimoji="0" lang="pl-PL" sz="2400" b="1" dirty="0"/>
              <a:t>sposób dochodzenia i odchodzenia lektora do ambony</a:t>
            </a:r>
          </a:p>
          <a:p>
            <a:pPr eaLnBrk="1" hangingPunct="1">
              <a:lnSpc>
                <a:spcPct val="90000"/>
              </a:lnSpc>
              <a:spcAft>
                <a:spcPts val="400"/>
              </a:spcAft>
              <a:buFontTx/>
              <a:buNone/>
            </a:pPr>
            <a:endParaRPr kumimoji="0" lang="pl-PL" sz="700" dirty="0"/>
          </a:p>
          <a:p>
            <a:pPr eaLnBrk="1" hangingPunct="1">
              <a:lnSpc>
                <a:spcPct val="90000"/>
              </a:lnSpc>
              <a:spcAft>
                <a:spcPts val="400"/>
              </a:spcAft>
            </a:pPr>
            <a:r>
              <a:rPr kumimoji="0" lang="pl-PL" sz="2400" b="1" dirty="0"/>
              <a:t>ustawienie do procesji wyjścia i przebieg tej procesji</a:t>
            </a:r>
          </a:p>
          <a:p>
            <a:pPr eaLnBrk="1" hangingPunct="1">
              <a:lnSpc>
                <a:spcPct val="90000"/>
              </a:lnSpc>
              <a:spcAft>
                <a:spcPts val="400"/>
              </a:spcAft>
              <a:buFontTx/>
              <a:buNone/>
            </a:pPr>
            <a:endParaRPr kumimoji="0" lang="pl-PL" sz="700" dirty="0"/>
          </a:p>
          <a:p>
            <a:pPr eaLnBrk="1" hangingPunct="1">
              <a:lnSpc>
                <a:spcPct val="90000"/>
              </a:lnSpc>
              <a:spcAft>
                <a:spcPts val="400"/>
              </a:spcAft>
            </a:pPr>
            <a:r>
              <a:rPr kumimoji="0" lang="pl-PL" sz="2400" b="1" dirty="0"/>
              <a:t>ustawienie w „zakrystii</a:t>
            </a:r>
            <a:r>
              <a:rPr kumimoji="0" lang="pl-PL" altLang="pl-PL" sz="2400" b="1" dirty="0"/>
              <a:t>”</a:t>
            </a:r>
            <a:r>
              <a:rPr kumimoji="0" lang="pl-PL" sz="2400" b="1" dirty="0"/>
              <a:t> po procesji wyjścia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67544" y="116632"/>
            <a:ext cx="8229600" cy="850900"/>
          </a:xfrm>
        </p:spPr>
        <p:txBody>
          <a:bodyPr/>
          <a:lstStyle/>
          <a:p>
            <a:pPr eaLnBrk="1" hangingPunct="1">
              <a:defRPr/>
            </a:pPr>
            <a:r>
              <a:rPr kumimoji="0" lang="pl-PL" sz="4000" spc="600" dirty="0">
                <a:solidFill>
                  <a:srgbClr val="510765"/>
                </a:solidFill>
                <a:latin typeface="Albertus Medium" pitchFamily="34" charset="0"/>
              </a:rPr>
              <a:t>Widok ogólny Aula</a:t>
            </a:r>
          </a:p>
        </p:txBody>
      </p:sp>
      <p:sp>
        <p:nvSpPr>
          <p:cNvPr id="8196" name="Text Box 6"/>
          <p:cNvSpPr txBox="1">
            <a:spLocks noChangeArrowheads="1"/>
          </p:cNvSpPr>
          <p:nvPr/>
        </p:nvSpPr>
        <p:spPr bwMode="auto">
          <a:xfrm>
            <a:off x="4644008" y="1052736"/>
            <a:ext cx="4103687" cy="400050"/>
          </a:xfrm>
          <a:prstGeom prst="rect">
            <a:avLst/>
          </a:prstGeom>
          <a:noFill/>
          <a:ln w="9525">
            <a:noFill/>
            <a:miter lim="800000"/>
            <a:headEnd/>
            <a:tailEnd/>
          </a:ln>
        </p:spPr>
        <p:txBody>
          <a:bodyPr>
            <a:spAutoFit/>
          </a:bodyPr>
          <a:lstStyle/>
          <a:p>
            <a:pPr algn="ctr">
              <a:spcBef>
                <a:spcPct val="50000"/>
              </a:spcBef>
              <a:defRPr/>
            </a:pPr>
            <a:r>
              <a:rPr lang="pl-PL" sz="2000" b="1" spc="150" dirty="0">
                <a:solidFill>
                  <a:srgbClr val="510765"/>
                </a:solidFill>
                <a:latin typeface="Albertus Medium" pitchFamily="34" charset="0"/>
                <a:cs typeface="+mn-cs"/>
              </a:rPr>
              <a:t>LITURGIA (NIESZPORY)</a:t>
            </a:r>
          </a:p>
        </p:txBody>
      </p:sp>
      <p:sp>
        <p:nvSpPr>
          <p:cNvPr id="25604" name="Text Box 7"/>
          <p:cNvSpPr txBox="1">
            <a:spLocks noChangeArrowheads="1"/>
          </p:cNvSpPr>
          <p:nvPr/>
        </p:nvSpPr>
        <p:spPr bwMode="auto">
          <a:xfrm>
            <a:off x="467544" y="1052736"/>
            <a:ext cx="3817119" cy="400110"/>
          </a:xfrm>
          <a:prstGeom prst="rect">
            <a:avLst/>
          </a:prstGeom>
          <a:noFill/>
          <a:ln w="9525">
            <a:noFill/>
            <a:miter lim="800000"/>
            <a:headEnd/>
            <a:tailEnd/>
          </a:ln>
        </p:spPr>
        <p:txBody>
          <a:bodyPr wrap="square">
            <a:spAutoFit/>
          </a:bodyPr>
          <a:lstStyle/>
          <a:p>
            <a:pPr algn="ctr">
              <a:spcBef>
                <a:spcPct val="50000"/>
              </a:spcBef>
              <a:defRPr/>
            </a:pPr>
            <a:r>
              <a:rPr lang="pl-PL" sz="2000" b="1" spc="150" dirty="0">
                <a:solidFill>
                  <a:srgbClr val="510765"/>
                </a:solidFill>
                <a:latin typeface="Albertus Medium" pitchFamily="34" charset="0"/>
              </a:rPr>
              <a:t>PODCZAS KONFERENCJI</a:t>
            </a:r>
          </a:p>
        </p:txBody>
      </p:sp>
      <p:pic>
        <p:nvPicPr>
          <p:cNvPr id="11" name="Symbol zastępczy zawartości 10" descr="konferencja.jpg"/>
          <p:cNvPicPr>
            <a:picLocks noGrp="1" noChangeAspect="1"/>
          </p:cNvPicPr>
          <p:nvPr>
            <p:ph sz="half" idx="2"/>
          </p:nvPr>
        </p:nvPicPr>
        <p:blipFill>
          <a:blip r:embed="rId3" cstate="print"/>
          <a:srcRect r="5501" b="11742"/>
          <a:stretch>
            <a:fillRect/>
          </a:stretch>
        </p:blipFill>
        <p:spPr>
          <a:xfrm>
            <a:off x="467544" y="1556792"/>
            <a:ext cx="3816424" cy="2376264"/>
          </a:xfrm>
        </p:spPr>
      </p:pic>
      <p:pic>
        <p:nvPicPr>
          <p:cNvPr id="13" name="Obraz 12" descr="liturgia.jpg"/>
          <p:cNvPicPr>
            <a:picLocks noChangeAspect="1"/>
          </p:cNvPicPr>
          <p:nvPr/>
        </p:nvPicPr>
        <p:blipFill>
          <a:blip r:embed="rId4" cstate="print"/>
          <a:srcRect l="13728" t="-113" r="3228" b="28523"/>
          <a:stretch>
            <a:fillRect/>
          </a:stretch>
        </p:blipFill>
        <p:spPr>
          <a:xfrm>
            <a:off x="4644008" y="1556792"/>
            <a:ext cx="4134700" cy="2376264"/>
          </a:xfrm>
          <a:prstGeom prst="rect">
            <a:avLst/>
          </a:prstGeom>
        </p:spPr>
      </p:pic>
      <p:sp>
        <p:nvSpPr>
          <p:cNvPr id="14" name="Text Box 9"/>
          <p:cNvSpPr txBox="1">
            <a:spLocks noChangeArrowheads="1"/>
          </p:cNvSpPr>
          <p:nvPr/>
        </p:nvSpPr>
        <p:spPr bwMode="auto">
          <a:xfrm>
            <a:off x="215008" y="3933056"/>
            <a:ext cx="8677472" cy="3054682"/>
          </a:xfrm>
          <a:prstGeom prst="rect">
            <a:avLst/>
          </a:prstGeom>
          <a:noFill/>
          <a:ln w="9525">
            <a:noFill/>
            <a:miter lim="800000"/>
            <a:headEnd/>
            <a:tailEnd/>
          </a:ln>
        </p:spPr>
        <p:txBody>
          <a:bodyPr wrap="square">
            <a:spAutoFit/>
          </a:bodyPr>
          <a:lstStyle/>
          <a:p>
            <a:pPr algn="ctr">
              <a:lnSpc>
                <a:spcPct val="200000"/>
              </a:lnSpc>
              <a:spcBef>
                <a:spcPts val="600"/>
              </a:spcBef>
            </a:pPr>
            <a:r>
              <a:rPr lang="pl-PL" sz="2000" b="1" spc="300" dirty="0">
                <a:solidFill>
                  <a:srgbClr val="510765"/>
                </a:solidFill>
                <a:latin typeface="Albertus Medium" pitchFamily="34" charset="0"/>
              </a:rPr>
              <a:t>Przygotowanie prezbiterium (służba ładu):</a:t>
            </a:r>
          </a:p>
          <a:p>
            <a:pPr marL="182563" indent="-182563" algn="just">
              <a:spcBef>
                <a:spcPts val="600"/>
              </a:spcBef>
              <a:buFontTx/>
              <a:buChar char="•"/>
            </a:pPr>
            <a:r>
              <a:rPr lang="pl-PL" sz="1700" b="1" dirty="0"/>
              <a:t>stół </a:t>
            </a:r>
            <a:r>
              <a:rPr lang="pl-PL" sz="1700" dirty="0"/>
              <a:t>należy przesunąć bliżej stopni schodów i nakryć go obrusem (jeśli obrus będzie za krótki, trzeba przygotować mniejszy stół – jak na zdjęciu po prawej stronie),</a:t>
            </a:r>
          </a:p>
          <a:p>
            <a:pPr marL="182563" indent="-182563">
              <a:spcBef>
                <a:spcPts val="600"/>
              </a:spcBef>
              <a:buFontTx/>
              <a:buChar char="•"/>
            </a:pPr>
            <a:r>
              <a:rPr lang="pl-PL" sz="1700" dirty="0"/>
              <a:t>przynieść i ustawić </a:t>
            </a:r>
            <a:r>
              <a:rPr lang="pl-PL" sz="1700" b="1" dirty="0"/>
              <a:t>krzesła </a:t>
            </a:r>
            <a:r>
              <a:rPr lang="pl-PL" sz="1700" dirty="0"/>
              <a:t>dla GC (na wysokości filaru) i służby liturgicznej;</a:t>
            </a:r>
            <a:br>
              <a:rPr lang="pl-PL" sz="1700" dirty="0"/>
            </a:br>
            <a:r>
              <a:rPr lang="pl-PL" sz="1700" dirty="0"/>
              <a:t>na nieszpory: dodatkowe krzesła dla Kns (w uzgodnionym miejscu – na zdjęciu pokazano jedną z opcji), w porozumieniu z CDFD ustawiane są  świece dla członków DIAKONII</a:t>
            </a:r>
          </a:p>
          <a:p>
            <a:pPr lvl="0" algn="ctr">
              <a:lnSpc>
                <a:spcPct val="150000"/>
              </a:lnSpc>
              <a:spcBef>
                <a:spcPts val="600"/>
              </a:spcBef>
            </a:pPr>
            <a:r>
              <a:rPr lang="pl-PL" sz="1700" dirty="0">
                <a:solidFill>
                  <a:prstClr val="black"/>
                </a:solidFill>
              </a:rPr>
              <a:t>Po jutrzni należy zwinąć obrus i przygotować miejsce na konferencje.</a:t>
            </a:r>
            <a:endParaRPr lang="pl-PL" sz="1700" dirty="0"/>
          </a:p>
          <a:p>
            <a:pPr>
              <a:spcBef>
                <a:spcPct val="50000"/>
              </a:spcBef>
            </a:pPr>
            <a:r>
              <a:rPr lang="pl-PL" dirty="0"/>
              <a:t>    </a:t>
            </a:r>
          </a:p>
        </p:txBody>
      </p:sp>
      <p:cxnSp>
        <p:nvCxnSpPr>
          <p:cNvPr id="16" name="Łącznik prosty ze strzałką 15"/>
          <p:cNvCxnSpPr/>
          <p:nvPr/>
        </p:nvCxnSpPr>
        <p:spPr>
          <a:xfrm flipV="1">
            <a:off x="4572000" y="3645024"/>
            <a:ext cx="360040" cy="360040"/>
          </a:xfrm>
          <a:prstGeom prst="straightConnector1">
            <a:avLst/>
          </a:prstGeom>
          <a:ln w="53975" cap="rnd">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138138"/>
          </a:xfrm>
        </p:spPr>
        <p:txBody>
          <a:bodyPr>
            <a:normAutofit fontScale="90000"/>
          </a:bodyPr>
          <a:lstStyle/>
          <a:p>
            <a:pPr eaLnBrk="1" hangingPunct="1"/>
            <a:r>
              <a:rPr lang="pl-PL" sz="4000" spc="300" dirty="0">
                <a:solidFill>
                  <a:srgbClr val="510765"/>
                </a:solidFill>
                <a:latin typeface="Albertus Medium" pitchFamily="34" charset="0"/>
              </a:rPr>
              <a:t>Miejsca </a:t>
            </a:r>
            <a:r>
              <a:rPr kumimoji="0" lang="pl-PL" sz="4000" spc="300" dirty="0">
                <a:solidFill>
                  <a:srgbClr val="510765"/>
                </a:solidFill>
                <a:latin typeface="Albertus Medium" pitchFamily="34" charset="0"/>
              </a:rPr>
              <a:t>dla kapłanów, służby liturgicznej i dla scholi</a:t>
            </a:r>
          </a:p>
        </p:txBody>
      </p:sp>
      <p:sp>
        <p:nvSpPr>
          <p:cNvPr id="10243" name="Rectangle 3"/>
          <p:cNvSpPr>
            <a:spLocks noGrp="1" noChangeArrowheads="1"/>
          </p:cNvSpPr>
          <p:nvPr>
            <p:ph type="body" sz="half" idx="1"/>
          </p:nvPr>
        </p:nvSpPr>
        <p:spPr>
          <a:xfrm>
            <a:off x="467544" y="1772816"/>
            <a:ext cx="4038600" cy="4597375"/>
          </a:xfrm>
        </p:spPr>
        <p:txBody>
          <a:bodyPr>
            <a:normAutofit fontScale="92500" lnSpcReduction="20000"/>
          </a:bodyPr>
          <a:lstStyle/>
          <a:p>
            <a:pPr eaLnBrk="1" hangingPunct="1"/>
            <a:r>
              <a:rPr kumimoji="0" lang="pl-PL" sz="2800" dirty="0"/>
              <a:t>miejsca</a:t>
            </a:r>
            <a:br>
              <a:rPr kumimoji="0" lang="pl-PL" sz="2800" dirty="0"/>
            </a:br>
            <a:r>
              <a:rPr kumimoji="0" lang="pl-PL" sz="2800" dirty="0"/>
              <a:t>dla kapłanów</a:t>
            </a:r>
            <a:br>
              <a:rPr kumimoji="0" lang="pl-PL" sz="2800" dirty="0"/>
            </a:br>
            <a:r>
              <a:rPr kumimoji="0" lang="pl-PL" sz="2800" dirty="0"/>
              <a:t>i posługujących</a:t>
            </a:r>
            <a:br>
              <a:rPr kumimoji="0" lang="pl-PL" sz="2800" dirty="0"/>
            </a:br>
            <a:r>
              <a:rPr kumimoji="0" lang="pl-PL" sz="2800" dirty="0"/>
              <a:t>w prezbiterium</a:t>
            </a:r>
            <a:br>
              <a:rPr kumimoji="0" lang="pl-PL" sz="2800" dirty="0"/>
            </a:br>
            <a:r>
              <a:rPr kumimoji="0" lang="pl-PL" sz="2800" dirty="0"/>
              <a:t>przygotowuje</a:t>
            </a:r>
            <a:br>
              <a:rPr kumimoji="0" lang="pl-PL" sz="2800" dirty="0"/>
            </a:br>
            <a:r>
              <a:rPr kumimoji="0" lang="pl-PL" sz="2800" dirty="0"/>
              <a:t>służba ładu</a:t>
            </a:r>
          </a:p>
          <a:p>
            <a:pPr eaLnBrk="1" hangingPunct="1">
              <a:buFontTx/>
              <a:buNone/>
            </a:pPr>
            <a:r>
              <a:rPr kumimoji="0" lang="pl-PL" sz="1000" dirty="0"/>
              <a:t> </a:t>
            </a:r>
          </a:p>
          <a:p>
            <a:pPr eaLnBrk="1" hangingPunct="1"/>
            <a:r>
              <a:rPr kumimoji="0" lang="pl-PL" sz="2800" dirty="0"/>
              <a:t>diakonia muzyczna,</a:t>
            </a:r>
            <a:br>
              <a:rPr kumimoji="0" lang="pl-PL" sz="2800" dirty="0"/>
            </a:br>
            <a:r>
              <a:rPr kumimoji="0" lang="pl-PL" sz="2800" dirty="0"/>
              <a:t>osoby pełniące</a:t>
            </a:r>
            <a:br>
              <a:rPr kumimoji="0" lang="pl-PL" sz="2800" dirty="0"/>
            </a:br>
            <a:r>
              <a:rPr kumimoji="0" lang="pl-PL" sz="2800" dirty="0"/>
              <a:t>posługę modlitwy</a:t>
            </a:r>
            <a:br>
              <a:rPr kumimoji="0" lang="pl-PL" sz="2800" dirty="0"/>
            </a:br>
            <a:r>
              <a:rPr kumimoji="0" lang="pl-PL" sz="2800" dirty="0"/>
              <a:t>i komentatorki zajmują miejsce </a:t>
            </a:r>
            <a:br>
              <a:rPr kumimoji="0" lang="pl-PL" sz="2800" dirty="0"/>
            </a:br>
            <a:r>
              <a:rPr kumimoji="0" lang="pl-PL" sz="2800" dirty="0"/>
              <a:t>po stronie słowa</a:t>
            </a:r>
          </a:p>
        </p:txBody>
      </p:sp>
      <p:pic>
        <p:nvPicPr>
          <p:cNvPr id="10244" name="Picture 7"/>
          <p:cNvPicPr>
            <a:picLocks noChangeAspect="1" noChangeArrowheads="1"/>
          </p:cNvPicPr>
          <p:nvPr/>
        </p:nvPicPr>
        <p:blipFill>
          <a:blip r:embed="rId2" cstate="print"/>
          <a:srcRect t="9129"/>
          <a:stretch>
            <a:fillRect/>
          </a:stretch>
        </p:blipFill>
        <p:spPr bwMode="auto">
          <a:xfrm>
            <a:off x="4067944" y="1641475"/>
            <a:ext cx="4601394" cy="2736584"/>
          </a:xfrm>
          <a:prstGeom prst="rect">
            <a:avLst/>
          </a:prstGeom>
          <a:noFill/>
          <a:ln w="9525">
            <a:noFill/>
            <a:miter lim="800000"/>
            <a:headEnd/>
            <a:tailEnd/>
          </a:ln>
        </p:spPr>
      </p:pic>
      <p:pic>
        <p:nvPicPr>
          <p:cNvPr id="11270" name="Picture 6"/>
          <p:cNvPicPr>
            <a:picLocks noChangeAspect="1" noChangeArrowheads="1"/>
          </p:cNvPicPr>
          <p:nvPr/>
        </p:nvPicPr>
        <p:blipFill>
          <a:blip r:embed="rId3" cstate="print"/>
          <a:srcRect l="6004"/>
          <a:stretch>
            <a:fillRect/>
          </a:stretch>
        </p:blipFill>
        <p:spPr bwMode="auto">
          <a:xfrm>
            <a:off x="4427984" y="4077071"/>
            <a:ext cx="3888432" cy="2306669"/>
          </a:xfrm>
          <a:prstGeom prst="rect">
            <a:avLst/>
          </a:prstGeom>
          <a:noFill/>
          <a:ln w="57150">
            <a:solidFill>
              <a:schemeClr val="bg1"/>
            </a:solidFill>
            <a:miter lim="800000"/>
            <a:headEnd/>
            <a:tailEnd/>
          </a:ln>
          <a:effectLst/>
        </p:spPr>
      </p:pic>
    </p:spTree>
  </p:cSld>
  <p:clrMapOvr>
    <a:masterClrMapping/>
  </p:clrMapOvr>
</p:sld>
</file>

<file path=ppt/theme/theme1.xml><?xml version="1.0" encoding="utf-8"?>
<a:theme xmlns:a="http://schemas.openxmlformats.org/drawingml/2006/main" name="45.KO - Ceremoniał Aula - LG">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45.KO - Ceremoniał Aula - LG</Template>
  <TotalTime>58</TotalTime>
  <Words>1516</Words>
  <Application>Microsoft Office PowerPoint</Application>
  <PresentationFormat>Pokaz na ekranie (4:3)</PresentationFormat>
  <Paragraphs>189</Paragraphs>
  <Slides>28</Slides>
  <Notes>5</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28</vt:i4>
      </vt:variant>
    </vt:vector>
  </HeadingPairs>
  <TitlesOfParts>
    <vt:vector size="32" baseType="lpstr">
      <vt:lpstr>Albertus Medium</vt:lpstr>
      <vt:lpstr>Calibri</vt:lpstr>
      <vt:lpstr>Arial</vt:lpstr>
      <vt:lpstr>45.KO - Ceremoniał Aula - LG</vt:lpstr>
      <vt:lpstr>Ceremoniał   AULA O. KORDECKIEGO   </vt:lpstr>
      <vt:lpstr>Prezentacja programu PowerPoint</vt:lpstr>
      <vt:lpstr>Przygotowanie przed KO w diecezjach i diakoniach</vt:lpstr>
      <vt:lpstr>Ważne terminy i inne informacje</vt:lpstr>
      <vt:lpstr>Prezentacja programu PowerPoint</vt:lpstr>
      <vt:lpstr>Próba służby liturgicznej *</vt:lpstr>
      <vt:lpstr>Podczas próby należy zwrócić uwagę na…</vt:lpstr>
      <vt:lpstr>Widok ogólny Aula</vt:lpstr>
      <vt:lpstr>Miejsca dla kapłanów, służby liturgicznej i dla scholi</vt:lpstr>
      <vt:lpstr>Prezentacja programu PowerPoint</vt:lpstr>
      <vt:lpstr>Przedmioty potrzebne  do sprawowania liturgii - zakrystia</vt:lpstr>
      <vt:lpstr>Zajmowanie miejsc w Auli  przed celebracją  (nieszpory)</vt:lpstr>
      <vt:lpstr>PRZYGOTOWANIE BEZPOŚREDNIE - uzgodnienia z głównym celebransem</vt:lpstr>
      <vt:lpstr>Rozpoczęcie procesji wejścia w zakrystii</vt:lpstr>
      <vt:lpstr>Porządek procesji wejścia</vt:lpstr>
      <vt:lpstr>Przebieg procesji wejścia</vt:lpstr>
      <vt:lpstr>Zajmowanie miejsc w prezbiterium</vt:lpstr>
      <vt:lpstr>Posługa przy miejscu przewodniczenia</vt:lpstr>
      <vt:lpstr>Obrzęd błogosławieństwa do DIAKONII</vt:lpstr>
      <vt:lpstr>Błogosławieństwo członków centralnych diakonii specjalistycznych</vt:lpstr>
      <vt:lpstr>Modlitwa wstawiennicza</vt:lpstr>
      <vt:lpstr>Wyjście - jutrznia</vt:lpstr>
      <vt:lpstr>Wyjście - nieszpory</vt:lpstr>
      <vt:lpstr>W zakrystii po zakończeniu liturgii</vt:lpstr>
      <vt:lpstr>Po liturgii</vt:lpstr>
      <vt:lpstr>Uwagi końcowe</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Ceremoniał   AULA O. KORDECKIEGO</dc:title>
  <dc:creator>Sekretariat TSPL</dc:creator>
  <cp:lastModifiedBy>Dariusz Gołkowski</cp:lastModifiedBy>
  <cp:revision>12</cp:revision>
  <dcterms:created xsi:type="dcterms:W3CDTF">2022-02-16T13:52:00Z</dcterms:created>
  <dcterms:modified xsi:type="dcterms:W3CDTF">2024-02-20T21:37:41Z</dcterms:modified>
</cp:coreProperties>
</file>