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sldIdLst>
    <p:sldId id="256" r:id="rId2"/>
    <p:sldId id="257" r:id="rId3"/>
    <p:sldId id="310" r:id="rId4"/>
    <p:sldId id="259" r:id="rId5"/>
    <p:sldId id="312" r:id="rId6"/>
    <p:sldId id="261" r:id="rId7"/>
    <p:sldId id="262" r:id="rId8"/>
    <p:sldId id="263" r:id="rId9"/>
    <p:sldId id="264" r:id="rId10"/>
    <p:sldId id="265" r:id="rId11"/>
    <p:sldId id="266" r:id="rId12"/>
    <p:sldId id="267" r:id="rId13"/>
    <p:sldId id="268" r:id="rId14"/>
    <p:sldId id="269" r:id="rId15"/>
    <p:sldId id="30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6" r:id="rId48"/>
    <p:sldId id="304" r:id="rId49"/>
  </p:sldIdLst>
  <p:sldSz cx="9144000" cy="6858000" type="screen4x3"/>
  <p:notesSz cx="6858000" cy="9144000"/>
  <p:embeddedFontLst>
    <p:embeddedFont>
      <p:font typeface="Albertus Medium" panose="020B0604020202020204" charset="0"/>
      <p:regular r:id="rId51"/>
      <p:italic r:id="rId52"/>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0765"/>
    <a:srgbClr val="00680A"/>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13" autoAdjust="0"/>
    <p:restoredTop sz="94660"/>
  </p:normalViewPr>
  <p:slideViewPr>
    <p:cSldViewPr>
      <p:cViewPr varScale="1">
        <p:scale>
          <a:sx n="79" d="100"/>
          <a:sy n="79" d="100"/>
        </p:scale>
        <p:origin x="17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8F150E-93D0-48F9-BB1A-65FB7BAFA59B}" type="datetimeFigureOut">
              <a:rPr lang="pl-PL" smtClean="0"/>
              <a:pPr/>
              <a:t>20.02.2024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31A943-1AA0-418E-9974-AC00976E02C6}"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136AFC2-8160-49E8-BB71-8B66B9953FAE}" type="slidenum">
              <a:rPr lang="pl-PL" altLang="en-US" smtClean="0"/>
              <a:pPr/>
              <a:t>1</a:t>
            </a:fld>
            <a:endParaRPr lang="pl-PL"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pl-PL" altLang="en-US"/>
              <a:t>Zalecane jest, by ceremoniarze posługujący podczas Nieszporów z błogosławieństwem do Diakonii zapoznali się zarówno z przebiegiem liturgii w bazylice, jak i Auli. W programie Kongregacji nie podano bowiem miejsca celebracji. Zostanie to ogłoszone już podczas KO.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16850CA-513E-4BEB-B8C3-89758177CEF1}" type="slidenum">
              <a:rPr lang="pl-PL" altLang="en-US" smtClean="0"/>
              <a:pPr/>
              <a:t>17</a:t>
            </a:fld>
            <a:endParaRPr lang="pl-PL"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pl-PL" altLang="en-US"/>
              <a:t>Tu przedstawiono pełną procesję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948634A-7D01-4C72-8DDB-EA421A9B78A5}" type="slidenum">
              <a:rPr lang="pl-PL" altLang="en-US" smtClean="0"/>
              <a:pPr/>
              <a:t>34</a:t>
            </a:fld>
            <a:endParaRPr lang="pl-PL"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pl-PL" altLang="en-US"/>
              <a:t>Ceremoniarz daje kanony także Kns w prezbiterium.</a:t>
            </a:r>
          </a:p>
          <a:p>
            <a:pPr eaLnBrk="1" hangingPunct="1"/>
            <a:r>
              <a:rPr lang="pl-PL" altLang="en-US"/>
              <a:t>Posługujący powinni upewnić się czy Amen po Per ipsum jest śpiewane.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9778C81-2360-43A5-AC9E-82D6D10180BA}" type="slidenum">
              <a:rPr lang="pl-PL" altLang="en-US" smtClean="0"/>
              <a:pPr/>
              <a:t>36</a:t>
            </a:fld>
            <a:endParaRPr lang="pl-PL"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pl-PL" altLang="en-US"/>
              <a:t>GC nie zmienia miejsca i nie odchodzi na bok robiąc miejsce przy mikrofonie Kns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116AF0F-7F82-4D7A-9394-F116DF624BB4}" type="slidenum">
              <a:rPr lang="pl-PL" altLang="en-US" smtClean="0"/>
              <a:pPr/>
              <a:t>39</a:t>
            </a:fld>
            <a:endParaRPr lang="pl-PL"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pl-PL" altLang="en-US"/>
              <a:t>Slajd opcjonalny – gdy głównym celebransem jest ks. biskup.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840C0D2-61E7-4321-90DE-1FA59F73759C}" type="slidenum">
              <a:rPr lang="pl-PL" altLang="en-US" smtClean="0"/>
              <a:pPr/>
              <a:t>45</a:t>
            </a:fld>
            <a:endParaRPr lang="pl-PL"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pl-PL" altLang="en-US"/>
              <a:t>Zalecane jest przywiezienie alb przez służbę liturgiczną</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040CB31-9A32-415E-8ED8-981E3E273933}" type="slidenum">
              <a:rPr lang="pl-PL" smtClean="0"/>
              <a:pPr/>
              <a:t>47</a:t>
            </a:fld>
            <a:endParaRPr lang="pl-PL"/>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kumimoji="0" lang="pl-PL"/>
              <a:t>Liczę na współpracę, na zgłaszanie uwag i poprawek – by ta i następna Kongregacja oraz nasze sprawowanie liturgii w parafiach było pełne Ducha Bożego i mocy oraz prowadziło wiernych do czynnego, świadomego, owocnego i pełnego uczestnictwa.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18BB45BC-39D4-42E2-8760-0AE8E8EDD829}" type="slidenum">
              <a:rPr lang="pl-PL"/>
              <a:pPr>
                <a:defRPr/>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quarter" idx="1"/>
          </p:nvPr>
        </p:nvSpPr>
        <p:spPr>
          <a:xfrm>
            <a:off x="457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57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zawartości 5"/>
          <p:cNvSpPr>
            <a:spLocks noGrp="1"/>
          </p:cNvSpPr>
          <p:nvPr>
            <p:ph sz="quarter" idx="4"/>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2363163A-4B51-4593-A9B7-E9CE402EBEDA}" type="slidenum">
              <a:rPr lang="pl-PL"/>
              <a:pPr>
                <a:defRPr/>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9CE13113-9ED7-4ABA-9863-AE10345D5A7B}" type="slidenum">
              <a:rPr lang="pl-PL"/>
              <a:pPr>
                <a:defRPr/>
              </a:pPr>
              <a:t>‹#›</a:t>
            </a:fld>
            <a:endParaRPr lang="pl-P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FA4AA392-0377-4EA0-ADA2-867D206B94C2}" type="slidenum">
              <a:rPr lang="pl-PL"/>
              <a:pPr>
                <a:defRPr/>
              </a:pPr>
              <a:t>‹#›</a:t>
            </a:fld>
            <a:endParaRPr lang="pl-P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cSld name="Tytuł i 2 elementy zawartości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quarter" idx="1"/>
          </p:nvPr>
        </p:nvSpPr>
        <p:spPr>
          <a:xfrm>
            <a:off x="457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half" idx="3"/>
          </p:nvPr>
        </p:nvSpPr>
        <p:spPr>
          <a:xfrm>
            <a:off x="457200" y="3938588"/>
            <a:ext cx="8229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2A8ACF9E-D4B4-4E4F-B385-8F607B402A62}"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 wzorca tytułu</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21E02-25CB-4963-84BC-0813985E7D90}" type="datetimeFigureOut">
              <a:rPr lang="pl-PL" smtClean="0"/>
              <a:pPr/>
              <a:t>20.02.2024</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5.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ytuł 5"/>
          <p:cNvSpPr>
            <a:spLocks noGrp="1"/>
          </p:cNvSpPr>
          <p:nvPr>
            <p:ph type="ctrTitle"/>
          </p:nvPr>
        </p:nvSpPr>
        <p:spPr>
          <a:xfrm>
            <a:off x="395536" y="1628800"/>
            <a:ext cx="5184775" cy="3529012"/>
          </a:xfrm>
        </p:spPr>
        <p:txBody>
          <a:bodyPr>
            <a:normAutofit fontScale="90000"/>
          </a:bodyPr>
          <a:lstStyle/>
          <a:p>
            <a:pPr eaLnBrk="1" hangingPunct="1"/>
            <a:r>
              <a:rPr lang="pl-PL" altLang="en-US" sz="40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BAZYLIKA</a:t>
            </a:r>
            <a:br>
              <a:rPr lang="pl-PL" altLang="en-US" sz="40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15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  </a:t>
            </a:r>
            <a:br>
              <a:rPr lang="pl-PL" altLang="en-US" sz="40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Znalezienia</a:t>
            </a:r>
            <a:b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Krzyża Świętego</a:t>
            </a:r>
            <a:b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i Narodzenia</a:t>
            </a:r>
            <a:b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Najświętszej Maryi Panny </a:t>
            </a:r>
            <a:endParaRPr lang="pl-PL" altLang="en-US" sz="3600" spc="100" dirty="0">
              <a:solidFill>
                <a:srgbClr val="510765"/>
              </a:solidFill>
              <a:effectLst>
                <a:outerShdw blurRad="38100" dist="38100" dir="2700000" algn="tl">
                  <a:srgbClr val="000000">
                    <a:alpha val="43137"/>
                  </a:srgbClr>
                </a:outerShdw>
              </a:effectLst>
            </a:endParaRPr>
          </a:p>
        </p:txBody>
      </p:sp>
      <p:sp>
        <p:nvSpPr>
          <p:cNvPr id="8" name="Tytuł 5"/>
          <p:cNvSpPr txBox="1">
            <a:spLocks/>
          </p:cNvSpPr>
          <p:nvPr/>
        </p:nvSpPr>
        <p:spPr bwMode="auto">
          <a:xfrm>
            <a:off x="395536" y="260648"/>
            <a:ext cx="5148262" cy="1295400"/>
          </a:xfrm>
          <a:prstGeom prst="rect">
            <a:avLst/>
          </a:prstGeom>
          <a:noFill/>
          <a:ln w="9525">
            <a:noFill/>
            <a:miter lim="800000"/>
            <a:headEnd/>
            <a:tailEnd/>
          </a:ln>
        </p:spPr>
        <p:txBody>
          <a:bodyPr anchor="ctr"/>
          <a:lstStyle/>
          <a:p>
            <a:pPr algn="ctr" eaLnBrk="0" hangingPunct="0">
              <a:lnSpc>
                <a:spcPct val="150000"/>
              </a:lnSpc>
              <a:defRPr/>
            </a:pPr>
            <a:r>
              <a:rPr lang="pl-PL" sz="4400" b="1" spc="600" dirty="0">
                <a:solidFill>
                  <a:srgbClr val="510765"/>
                </a:solidFill>
                <a:latin typeface="Albertus Medium" pitchFamily="34" charset="0"/>
                <a:cs typeface="Times New Roman" pitchFamily="18" charset="0"/>
              </a:rPr>
              <a:t>Ceremoniał</a:t>
            </a:r>
            <a:endParaRPr lang="pl-PL" sz="2600" kern="0" spc="300" dirty="0">
              <a:solidFill>
                <a:srgbClr val="510765"/>
              </a:solidFill>
              <a:latin typeface="+mj-lt"/>
              <a:ea typeface="+mj-ea"/>
              <a:cs typeface="+mj-cs"/>
            </a:endParaRPr>
          </a:p>
        </p:txBody>
      </p:sp>
      <p:pic>
        <p:nvPicPr>
          <p:cNvPr id="2052" name="Obraz 6" descr="9391168-bazylika-jasna-gora-w-czestochowa-polska.jpg"/>
          <p:cNvPicPr>
            <a:picLocks noChangeAspect="1"/>
          </p:cNvPicPr>
          <p:nvPr/>
        </p:nvPicPr>
        <p:blipFill>
          <a:blip r:embed="rId3" cstate="print"/>
          <a:srcRect/>
          <a:stretch>
            <a:fillRect/>
          </a:stretch>
        </p:blipFill>
        <p:spPr bwMode="auto">
          <a:xfrm>
            <a:off x="5796136" y="692696"/>
            <a:ext cx="2879725" cy="4314825"/>
          </a:xfrm>
          <a:prstGeom prst="rect">
            <a:avLst/>
          </a:prstGeom>
          <a:noFill/>
          <a:ln w="9525">
            <a:noFill/>
            <a:miter lim="800000"/>
            <a:headEnd/>
            <a:tailEnd/>
          </a:ln>
        </p:spPr>
      </p:pic>
      <p:sp>
        <p:nvSpPr>
          <p:cNvPr id="7" name="Rectangle 3"/>
          <p:cNvSpPr>
            <a:spLocks noGrp="1" noChangeArrowheads="1"/>
          </p:cNvSpPr>
          <p:nvPr>
            <p:ph type="subTitle" idx="1"/>
          </p:nvPr>
        </p:nvSpPr>
        <p:spPr>
          <a:xfrm>
            <a:off x="0" y="5516563"/>
            <a:ext cx="9144000" cy="1123950"/>
          </a:xfrm>
        </p:spPr>
        <p:txBody>
          <a:bodyPr/>
          <a:lstStyle/>
          <a:p>
            <a:pPr eaLnBrk="1" hangingPunct="1">
              <a:lnSpc>
                <a:spcPct val="150000"/>
              </a:lnSpc>
              <a:defRPr/>
            </a:pPr>
            <a:r>
              <a:rPr lang="pl-PL" sz="2000" b="1" spc="300" dirty="0">
                <a:solidFill>
                  <a:srgbClr val="C00000"/>
                </a:solidFill>
                <a:effectLst>
                  <a:outerShdw blurRad="38100" dist="38100" dir="2700000" algn="tl">
                    <a:srgbClr val="000000">
                      <a:alpha val="43137"/>
                    </a:srgbClr>
                  </a:outerShdw>
                </a:effectLst>
                <a:latin typeface="Albertus Medium" pitchFamily="34" charset="0"/>
              </a:rPr>
              <a:t>49. Kongregacja Odpowiedzialnych Ruchu Światło-Życie</a:t>
            </a:r>
          </a:p>
          <a:p>
            <a:pPr eaLnBrk="1" hangingPunct="1">
              <a:lnSpc>
                <a:spcPct val="80000"/>
              </a:lnSpc>
              <a:defRPr/>
            </a:pPr>
            <a:r>
              <a:rPr lang="pl-PL" sz="2000" b="1" spc="300" dirty="0">
                <a:solidFill>
                  <a:srgbClr val="C00000"/>
                </a:solidFill>
                <a:effectLst>
                  <a:outerShdw blurRad="38100" dist="38100" dir="2700000" algn="tl">
                    <a:srgbClr val="000000">
                      <a:alpha val="43137"/>
                    </a:srgbClr>
                  </a:outerShdw>
                </a:effectLst>
                <a:latin typeface="Albertus Medium" pitchFamily="34" charset="0"/>
              </a:rPr>
              <a:t>Jasna Góra, AD 2024</a:t>
            </a:r>
            <a:endParaRPr lang="pl-PL" sz="2000" spc="300" dirty="0">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sz="quarter"/>
          </p:nvPr>
        </p:nvSpPr>
        <p:spPr>
          <a:xfrm>
            <a:off x="468313" y="188913"/>
            <a:ext cx="8229600" cy="1143000"/>
          </a:xfrm>
        </p:spPr>
        <p:txBody>
          <a:bodyPr/>
          <a:lstStyle/>
          <a:p>
            <a:pPr eaLnBrk="1" hangingPunct="1"/>
            <a:r>
              <a:rPr lang="pl-PL" altLang="en-US" dirty="0">
                <a:solidFill>
                  <a:srgbClr val="510765"/>
                </a:solidFill>
                <a:latin typeface="Albertus Medium" pitchFamily="34" charset="0"/>
              </a:rPr>
              <a:t>Przygotowanie celebracji - dary</a:t>
            </a:r>
          </a:p>
        </p:txBody>
      </p:sp>
      <p:pic>
        <p:nvPicPr>
          <p:cNvPr id="10243" name="Picture 8" descr="DCP_1741"/>
          <p:cNvPicPr>
            <a:picLocks noGrp="1" noChangeAspect="1" noChangeArrowheads="1"/>
          </p:cNvPicPr>
          <p:nvPr>
            <p:ph sz="quarter" idx="1"/>
          </p:nvPr>
        </p:nvPicPr>
        <p:blipFill>
          <a:blip r:embed="rId2" cstate="print"/>
          <a:srcRect/>
          <a:stretch>
            <a:fillRect/>
          </a:stretch>
        </p:blipFill>
        <p:spPr>
          <a:xfrm>
            <a:off x="5005388" y="1484313"/>
            <a:ext cx="3379787" cy="2232025"/>
          </a:xfrm>
          <a:noFill/>
        </p:spPr>
      </p:pic>
      <p:pic>
        <p:nvPicPr>
          <p:cNvPr id="10244" name="Picture 11" descr="DCP_1745"/>
          <p:cNvPicPr>
            <a:picLocks noGrp="1" noChangeAspect="1" noChangeArrowheads="1"/>
          </p:cNvPicPr>
          <p:nvPr>
            <p:ph sz="quarter" idx="4"/>
          </p:nvPr>
        </p:nvPicPr>
        <p:blipFill>
          <a:blip r:embed="rId3" cstate="print"/>
          <a:srcRect/>
          <a:stretch>
            <a:fillRect/>
          </a:stretch>
        </p:blipFill>
        <p:spPr>
          <a:xfrm>
            <a:off x="971550" y="4005263"/>
            <a:ext cx="3311525" cy="2187575"/>
          </a:xfrm>
          <a:noFill/>
        </p:spPr>
      </p:pic>
      <p:sp>
        <p:nvSpPr>
          <p:cNvPr id="10245" name="Text Box 18"/>
          <p:cNvSpPr txBox="1">
            <a:spLocks noChangeArrowheads="1"/>
          </p:cNvSpPr>
          <p:nvPr/>
        </p:nvSpPr>
        <p:spPr bwMode="auto">
          <a:xfrm>
            <a:off x="4716463" y="4581525"/>
            <a:ext cx="3673475" cy="1200150"/>
          </a:xfrm>
          <a:prstGeom prst="rect">
            <a:avLst/>
          </a:prstGeom>
          <a:noFill/>
          <a:ln w="9525">
            <a:noFill/>
            <a:miter lim="800000"/>
            <a:headEnd/>
            <a:tailEnd/>
          </a:ln>
        </p:spPr>
        <p:txBody>
          <a:bodyPr>
            <a:spAutoFit/>
          </a:bodyPr>
          <a:lstStyle/>
          <a:p>
            <a:pPr algn="just">
              <a:spcBef>
                <a:spcPct val="50000"/>
              </a:spcBef>
            </a:pPr>
            <a:r>
              <a:rPr lang="pl-PL" altLang="en-US" dirty="0"/>
              <a:t>Na rysunku obok </a:t>
            </a:r>
            <a:r>
              <a:rPr lang="pl-PL" altLang="en-US" b="1" dirty="0"/>
              <a:t>dary ustawione</a:t>
            </a:r>
            <a:br>
              <a:rPr lang="pl-PL" altLang="en-US" b="1" dirty="0"/>
            </a:br>
            <a:r>
              <a:rPr lang="pl-PL" altLang="en-US" b="1" dirty="0"/>
              <a:t>na ołtarzu przedsoborowym</a:t>
            </a:r>
            <a:r>
              <a:rPr lang="pl-PL" altLang="en-US" dirty="0"/>
              <a:t> w nawie bocznej, po stronie lewej (patrząc</a:t>
            </a:r>
            <a:br>
              <a:rPr lang="pl-PL" altLang="en-US" dirty="0"/>
            </a:br>
            <a:r>
              <a:rPr lang="pl-PL" altLang="en-US" dirty="0"/>
              <a:t>w stronę ołtarza)</a:t>
            </a:r>
          </a:p>
        </p:txBody>
      </p:sp>
      <p:sp>
        <p:nvSpPr>
          <p:cNvPr id="10246" name="Text Box 19"/>
          <p:cNvSpPr txBox="1">
            <a:spLocks noChangeArrowheads="1"/>
          </p:cNvSpPr>
          <p:nvPr/>
        </p:nvSpPr>
        <p:spPr bwMode="auto">
          <a:xfrm>
            <a:off x="827088" y="1484313"/>
            <a:ext cx="4249737" cy="2286000"/>
          </a:xfrm>
          <a:prstGeom prst="rect">
            <a:avLst/>
          </a:prstGeom>
          <a:noFill/>
          <a:ln w="9525">
            <a:noFill/>
            <a:miter lim="800000"/>
            <a:headEnd/>
            <a:tailEnd/>
          </a:ln>
        </p:spPr>
        <p:txBody>
          <a:bodyPr>
            <a:spAutoFit/>
          </a:bodyPr>
          <a:lstStyle/>
          <a:p>
            <a:pPr>
              <a:spcBef>
                <a:spcPct val="50000"/>
              </a:spcBef>
            </a:pPr>
            <a:r>
              <a:rPr lang="pl-PL" altLang="en-US" dirty="0"/>
              <a:t>Na rysunku obok </a:t>
            </a:r>
            <a:r>
              <a:rPr lang="pl-PL" altLang="en-US" b="1" dirty="0"/>
              <a:t>kredens</a:t>
            </a:r>
            <a:r>
              <a:rPr lang="pl-PL" altLang="en-US" dirty="0"/>
              <a:t> - na nim</a:t>
            </a:r>
            <a:br>
              <a:rPr lang="pl-PL" altLang="en-US" dirty="0"/>
            </a:br>
            <a:r>
              <a:rPr lang="pl-PL" altLang="en-US" dirty="0"/>
              <a:t>powinny się znajdować:</a:t>
            </a:r>
          </a:p>
          <a:p>
            <a:pPr>
              <a:spcBef>
                <a:spcPts val="300"/>
              </a:spcBef>
              <a:buFontTx/>
              <a:buChar char="•"/>
            </a:pPr>
            <a:r>
              <a:rPr lang="pl-PL" altLang="en-US" dirty="0"/>
              <a:t> co najmniej 3 kielichy i tyle samo </a:t>
            </a:r>
            <a:br>
              <a:rPr lang="pl-PL" altLang="en-US" dirty="0"/>
            </a:br>
            <a:r>
              <a:rPr lang="pl-PL" altLang="en-US" dirty="0"/>
              <a:t>  </a:t>
            </a:r>
            <a:r>
              <a:rPr lang="pl-PL" altLang="en-US" dirty="0" err="1"/>
              <a:t>puryfikaterzy</a:t>
            </a:r>
            <a:r>
              <a:rPr lang="pl-PL" altLang="en-US" dirty="0"/>
              <a:t>,</a:t>
            </a:r>
          </a:p>
          <a:p>
            <a:pPr>
              <a:spcBef>
                <a:spcPts val="300"/>
              </a:spcBef>
              <a:buFontTx/>
              <a:buChar char="•"/>
            </a:pPr>
            <a:r>
              <a:rPr lang="pl-PL" altLang="en-US" dirty="0"/>
              <a:t> ręczniczek, woda oraz taca do lavabo </a:t>
            </a:r>
          </a:p>
          <a:p>
            <a:pPr>
              <a:spcBef>
                <a:spcPts val="300"/>
              </a:spcBef>
            </a:pPr>
            <a:r>
              <a:rPr lang="pl-PL" altLang="en-US" sz="400" dirty="0"/>
              <a:t> </a:t>
            </a:r>
          </a:p>
          <a:p>
            <a:pPr>
              <a:spcBef>
                <a:spcPts val="300"/>
              </a:spcBef>
            </a:pPr>
            <a:r>
              <a:rPr lang="pl-PL" altLang="en-US" dirty="0"/>
              <a:t>Inne przedmioty – po uzgodnieniu</a:t>
            </a:r>
            <a:br>
              <a:rPr lang="pl-PL" altLang="en-US" dirty="0"/>
            </a:br>
            <a:r>
              <a:rPr lang="pl-PL" altLang="en-US" dirty="0"/>
              <a:t>z ceremoniarzem Jasnej Góry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defRPr/>
            </a:pPr>
            <a:r>
              <a:rPr lang="pl-PL" sz="4000" spc="300" dirty="0">
                <a:solidFill>
                  <a:srgbClr val="510765"/>
                </a:solidFill>
                <a:latin typeface="Albertus Medium" pitchFamily="34" charset="0"/>
              </a:rPr>
              <a:t>Przedmioty niezbędne</a:t>
            </a:r>
            <a:br>
              <a:rPr lang="pl-PL" sz="4000" spc="300" dirty="0">
                <a:solidFill>
                  <a:srgbClr val="510765"/>
                </a:solidFill>
                <a:latin typeface="Albertus Medium" pitchFamily="34" charset="0"/>
              </a:rPr>
            </a:br>
            <a:r>
              <a:rPr lang="pl-PL" sz="4000" spc="300" dirty="0">
                <a:solidFill>
                  <a:srgbClr val="510765"/>
                </a:solidFill>
                <a:latin typeface="Albertus Medium" pitchFamily="34" charset="0"/>
              </a:rPr>
              <a:t>do sprawowania liturgii</a:t>
            </a:r>
          </a:p>
        </p:txBody>
      </p:sp>
      <p:sp>
        <p:nvSpPr>
          <p:cNvPr id="11267" name="Rectangle 3"/>
          <p:cNvSpPr>
            <a:spLocks noGrp="1" noChangeArrowheads="1"/>
          </p:cNvSpPr>
          <p:nvPr>
            <p:ph type="body" sz="half" idx="1"/>
          </p:nvPr>
        </p:nvSpPr>
        <p:spPr>
          <a:xfrm>
            <a:off x="468313" y="1773238"/>
            <a:ext cx="4038600" cy="4525962"/>
          </a:xfrm>
        </p:spPr>
        <p:txBody>
          <a:bodyPr>
            <a:normAutofit lnSpcReduction="10000"/>
          </a:bodyPr>
          <a:lstStyle/>
          <a:p>
            <a:pPr eaLnBrk="1" hangingPunct="1">
              <a:lnSpc>
                <a:spcPct val="90000"/>
              </a:lnSpc>
            </a:pPr>
            <a:r>
              <a:rPr lang="pl-PL" altLang="en-US" sz="2400" dirty="0"/>
              <a:t>kielichy (3*), naczynia</a:t>
            </a:r>
            <a:br>
              <a:rPr lang="pl-PL" altLang="en-US" sz="2400" dirty="0"/>
            </a:br>
            <a:r>
              <a:rPr lang="pl-PL" altLang="en-US" sz="2400" dirty="0"/>
              <a:t>z wodą do lavabo (3*)</a:t>
            </a:r>
            <a:br>
              <a:rPr lang="pl-PL" altLang="en-US" sz="2400" dirty="0"/>
            </a:br>
            <a:r>
              <a:rPr lang="pl-PL" altLang="en-US" sz="2400" dirty="0"/>
              <a:t>i ręczniczki (3*)</a:t>
            </a:r>
            <a:br>
              <a:rPr lang="pl-PL" altLang="en-US" sz="2400" dirty="0"/>
            </a:br>
            <a:r>
              <a:rPr lang="pl-PL" altLang="en-US" sz="2400" dirty="0"/>
              <a:t>na kredensie, </a:t>
            </a:r>
          </a:p>
          <a:p>
            <a:pPr eaLnBrk="1" hangingPunct="1">
              <a:lnSpc>
                <a:spcPct val="90000"/>
              </a:lnSpc>
              <a:buFontTx/>
              <a:buNone/>
            </a:pPr>
            <a:endParaRPr lang="pl-PL" altLang="en-US" sz="1100" dirty="0"/>
          </a:p>
          <a:p>
            <a:pPr eaLnBrk="1" hangingPunct="1">
              <a:lnSpc>
                <a:spcPct val="90000"/>
              </a:lnSpc>
            </a:pPr>
            <a:r>
              <a:rPr lang="pl-PL" altLang="en-US" sz="2400" dirty="0"/>
              <a:t>ampułki z winem i wodą</a:t>
            </a:r>
            <a:br>
              <a:rPr lang="pl-PL" altLang="en-US" sz="2400" dirty="0"/>
            </a:br>
            <a:r>
              <a:rPr lang="pl-PL" altLang="en-US" sz="2400" dirty="0"/>
              <a:t>na stoliku na dary</a:t>
            </a:r>
            <a:br>
              <a:rPr lang="pl-PL" altLang="en-US" sz="2400" dirty="0"/>
            </a:br>
            <a:r>
              <a:rPr lang="pl-PL" altLang="en-US" sz="2400" dirty="0"/>
              <a:t>(na jednym z ołtarzy </a:t>
            </a:r>
            <a:r>
              <a:rPr lang="pl-PL" altLang="en-US" sz="2400" dirty="0" err="1"/>
              <a:t>przedsoborowych</a:t>
            </a:r>
            <a:r>
              <a:rPr lang="pl-PL" altLang="en-US" sz="2400" dirty="0"/>
              <a:t>)</a:t>
            </a:r>
          </a:p>
          <a:p>
            <a:pPr eaLnBrk="1" hangingPunct="1">
              <a:lnSpc>
                <a:spcPct val="90000"/>
              </a:lnSpc>
              <a:buFontTx/>
              <a:buNone/>
            </a:pPr>
            <a:endParaRPr lang="pl-PL" altLang="en-US" sz="1100" dirty="0"/>
          </a:p>
          <a:p>
            <a:pPr eaLnBrk="1" hangingPunct="1">
              <a:lnSpc>
                <a:spcPct val="90000"/>
              </a:lnSpc>
            </a:pPr>
            <a:r>
              <a:rPr lang="pl-PL" altLang="en-US" sz="2400" dirty="0"/>
              <a:t>lekcjonarz</a:t>
            </a:r>
            <a:br>
              <a:rPr lang="pl-PL" altLang="en-US" sz="2400" dirty="0"/>
            </a:br>
            <a:r>
              <a:rPr lang="pl-PL" altLang="en-US" sz="2400" dirty="0"/>
              <a:t>(na ambonie)</a:t>
            </a:r>
          </a:p>
          <a:p>
            <a:pPr eaLnBrk="1" hangingPunct="1">
              <a:lnSpc>
                <a:spcPct val="90000"/>
              </a:lnSpc>
            </a:pPr>
            <a:endParaRPr lang="pl-PL" altLang="en-US" sz="2400" dirty="0"/>
          </a:p>
          <a:p>
            <a:pPr algn="ctr" eaLnBrk="1" hangingPunct="1">
              <a:lnSpc>
                <a:spcPct val="90000"/>
              </a:lnSpc>
              <a:buFontTx/>
              <a:buNone/>
            </a:pPr>
            <a:r>
              <a:rPr lang="pl-PL" altLang="en-US" sz="2000" i="1" dirty="0"/>
              <a:t>* liczba jest uzgadniana z GC </a:t>
            </a:r>
            <a:br>
              <a:rPr lang="pl-PL" altLang="en-US" sz="2000" i="1" dirty="0"/>
            </a:br>
            <a:r>
              <a:rPr lang="pl-PL" altLang="en-US" sz="2000" i="1" dirty="0"/>
              <a:t>lub </a:t>
            </a:r>
            <a:r>
              <a:rPr lang="pl-PL" altLang="en-US" sz="2000" i="1" dirty="0" err="1"/>
              <a:t>zakrystianinem</a:t>
            </a:r>
            <a:r>
              <a:rPr lang="pl-PL" altLang="en-US" sz="2000" i="1" dirty="0"/>
              <a:t> </a:t>
            </a:r>
          </a:p>
        </p:txBody>
      </p:sp>
      <p:sp>
        <p:nvSpPr>
          <p:cNvPr id="11268" name="Rectangle 4"/>
          <p:cNvSpPr>
            <a:spLocks noGrp="1" noChangeArrowheads="1"/>
          </p:cNvSpPr>
          <p:nvPr>
            <p:ph type="body" sz="half" idx="2"/>
          </p:nvPr>
        </p:nvSpPr>
        <p:spPr>
          <a:xfrm>
            <a:off x="4356100" y="1773238"/>
            <a:ext cx="4325938" cy="4525962"/>
          </a:xfrm>
        </p:spPr>
        <p:txBody>
          <a:bodyPr/>
          <a:lstStyle/>
          <a:p>
            <a:pPr eaLnBrk="1" hangingPunct="1">
              <a:lnSpc>
                <a:spcPct val="90000"/>
              </a:lnSpc>
            </a:pPr>
            <a:r>
              <a:rPr lang="pl-PL" altLang="en-US" sz="2400" dirty="0"/>
              <a:t>mikrofon bezprzewodowy</a:t>
            </a:r>
            <a:br>
              <a:rPr lang="pl-PL" altLang="en-US" sz="2400" dirty="0"/>
            </a:br>
            <a:r>
              <a:rPr lang="pl-PL" altLang="en-US" sz="2400" dirty="0"/>
              <a:t>w prezbiterium</a:t>
            </a:r>
            <a:br>
              <a:rPr lang="pl-PL" altLang="en-US" sz="2400" dirty="0"/>
            </a:br>
            <a:r>
              <a:rPr lang="pl-PL" altLang="en-US" sz="2400" dirty="0"/>
              <a:t>(najlepiej na drążku)</a:t>
            </a:r>
          </a:p>
          <a:p>
            <a:pPr eaLnBrk="1" hangingPunct="1">
              <a:lnSpc>
                <a:spcPct val="90000"/>
              </a:lnSpc>
              <a:buFontTx/>
              <a:buNone/>
            </a:pPr>
            <a:endParaRPr lang="pl-PL" altLang="en-US" sz="1100" dirty="0"/>
          </a:p>
          <a:p>
            <a:pPr eaLnBrk="1" hangingPunct="1">
              <a:lnSpc>
                <a:spcPct val="90000"/>
              </a:lnSpc>
            </a:pPr>
            <a:r>
              <a:rPr lang="pl-PL" altLang="en-US" sz="2400" dirty="0"/>
              <a:t>kanony dla </a:t>
            </a:r>
            <a:r>
              <a:rPr lang="pl-PL" altLang="en-US" sz="2400" dirty="0" err="1"/>
              <a:t>Kns</a:t>
            </a:r>
            <a:br>
              <a:rPr lang="pl-PL" altLang="en-US" sz="2400" dirty="0"/>
            </a:br>
            <a:r>
              <a:rPr lang="pl-PL" altLang="en-US" sz="2400" dirty="0"/>
              <a:t>w odpowiedniej ilości</a:t>
            </a:r>
            <a:br>
              <a:rPr lang="pl-PL" altLang="en-US" sz="2400" dirty="0"/>
            </a:br>
            <a:r>
              <a:rPr lang="pl-PL" altLang="en-US" sz="2400" dirty="0"/>
              <a:t>– po obu stronach prezbiterium: na kredensie</a:t>
            </a:r>
            <a:br>
              <a:rPr lang="pl-PL" altLang="en-US" sz="2400" dirty="0"/>
            </a:br>
            <a:r>
              <a:rPr lang="pl-PL" altLang="en-US" sz="2400" dirty="0"/>
              <a:t>i na stoliku po stronie słowa (należy sprawdzić czy jest</a:t>
            </a:r>
            <a:br>
              <a:rPr lang="pl-PL" altLang="en-US" sz="2400" dirty="0"/>
            </a:br>
            <a:r>
              <a:rPr lang="pl-PL" altLang="en-US" sz="2400" dirty="0"/>
              <a:t>w nich zawarta wybrana modlitwa eucharystyczna)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0648"/>
            <a:ext cx="8229600" cy="1143000"/>
          </a:xfrm>
        </p:spPr>
        <p:txBody>
          <a:bodyPr>
            <a:normAutofit fontScale="90000"/>
          </a:bodyPr>
          <a:lstStyle/>
          <a:p>
            <a:pPr eaLnBrk="1" hangingPunct="1"/>
            <a:r>
              <a:rPr lang="pl-PL" altLang="en-US" sz="4000" spc="300" dirty="0">
                <a:solidFill>
                  <a:srgbClr val="510765"/>
                </a:solidFill>
                <a:latin typeface="Albertus Medium" pitchFamily="34" charset="0"/>
              </a:rPr>
              <a:t>Przedmioty potrzebne</a:t>
            </a:r>
            <a:br>
              <a:rPr lang="pl-PL" altLang="en-US" sz="4000" spc="300" dirty="0">
                <a:solidFill>
                  <a:srgbClr val="510765"/>
                </a:solidFill>
                <a:latin typeface="Albertus Medium" pitchFamily="34" charset="0"/>
              </a:rPr>
            </a:br>
            <a:r>
              <a:rPr lang="pl-PL" altLang="en-US" sz="4000" spc="300" dirty="0">
                <a:solidFill>
                  <a:srgbClr val="510765"/>
                </a:solidFill>
                <a:latin typeface="Albertus Medium" pitchFamily="34" charset="0"/>
              </a:rPr>
              <a:t>do sprawowania liturgii - zakrystia</a:t>
            </a:r>
          </a:p>
        </p:txBody>
      </p:sp>
      <p:sp>
        <p:nvSpPr>
          <p:cNvPr id="12291" name="Rectangle 7"/>
          <p:cNvSpPr>
            <a:spLocks noGrp="1" noChangeArrowheads="1"/>
          </p:cNvSpPr>
          <p:nvPr>
            <p:ph type="body" sz="half" idx="1"/>
          </p:nvPr>
        </p:nvSpPr>
        <p:spPr>
          <a:xfrm>
            <a:off x="457200" y="1700213"/>
            <a:ext cx="5843588" cy="2620962"/>
          </a:xfrm>
        </p:spPr>
        <p:txBody>
          <a:bodyPr>
            <a:normAutofit/>
          </a:bodyPr>
          <a:lstStyle/>
          <a:p>
            <a:r>
              <a:rPr lang="pl-PL" altLang="en-US" sz="2400" dirty="0"/>
              <a:t>ornaty (i stuły) dla GC i dwóch Kns koloru </a:t>
            </a:r>
            <a:r>
              <a:rPr lang="pl-PL" altLang="en-US" sz="2400" b="1" dirty="0">
                <a:solidFill>
                  <a:srgbClr val="510765"/>
                </a:solidFill>
              </a:rPr>
              <a:t>fioletowego</a:t>
            </a:r>
            <a:r>
              <a:rPr lang="pl-PL" altLang="en-US" sz="2400" dirty="0">
                <a:solidFill>
                  <a:srgbClr val="510765"/>
                </a:solidFill>
              </a:rPr>
              <a:t> </a:t>
            </a:r>
            <a:r>
              <a:rPr lang="pl-PL" altLang="en-US" sz="2400" dirty="0"/>
              <a:t>lub </a:t>
            </a:r>
            <a:r>
              <a:rPr lang="pl-PL" altLang="en-US" sz="2400" b="1" dirty="0">
                <a:solidFill>
                  <a:srgbClr val="0070C0"/>
                </a:solidFill>
              </a:rPr>
              <a:t>białego</a:t>
            </a:r>
          </a:p>
          <a:p>
            <a:r>
              <a:rPr lang="pl-PL" altLang="en-US" sz="2400" dirty="0"/>
              <a:t>stuły dla pozostałych Kns</a:t>
            </a:r>
          </a:p>
          <a:p>
            <a:pPr eaLnBrk="1" hangingPunct="1"/>
            <a:r>
              <a:rPr lang="pl-PL" altLang="en-US" sz="2400" dirty="0"/>
              <a:t>dalmatyki (i stuły) dla dwóch diakonów</a:t>
            </a:r>
          </a:p>
          <a:p>
            <a:pPr eaLnBrk="1" hangingPunct="1"/>
            <a:r>
              <a:rPr lang="pl-PL" altLang="en-US" sz="2400" dirty="0"/>
              <a:t>krzyż procesyjny i dwie świece</a:t>
            </a:r>
          </a:p>
          <a:p>
            <a:pPr eaLnBrk="1" hangingPunct="1"/>
            <a:r>
              <a:rPr lang="pl-PL" altLang="en-US" sz="2400" dirty="0"/>
              <a:t>Ewangeliarz</a:t>
            </a:r>
          </a:p>
          <a:p>
            <a:pPr eaLnBrk="1" hangingPunct="1"/>
            <a:endParaRPr lang="pl-PL" altLang="en-US" sz="2400" dirty="0"/>
          </a:p>
        </p:txBody>
      </p:sp>
      <p:pic>
        <p:nvPicPr>
          <p:cNvPr id="12292" name="Picture 9" descr="DCP_1750"/>
          <p:cNvPicPr>
            <a:picLocks noGrp="1" noChangeAspect="1" noChangeArrowheads="1"/>
          </p:cNvPicPr>
          <p:nvPr>
            <p:ph sz="quarter" idx="3"/>
          </p:nvPr>
        </p:nvPicPr>
        <p:blipFill>
          <a:blip r:embed="rId2" cstate="print"/>
          <a:srcRect/>
          <a:stretch>
            <a:fillRect/>
          </a:stretch>
        </p:blipFill>
        <p:spPr>
          <a:xfrm>
            <a:off x="6732588" y="1557338"/>
            <a:ext cx="2187575" cy="3311525"/>
          </a:xfrm>
          <a:noFill/>
        </p:spPr>
      </p:pic>
      <p:pic>
        <p:nvPicPr>
          <p:cNvPr id="12293" name="Picture 11" descr="DCP_1956"/>
          <p:cNvPicPr>
            <a:picLocks noGrp="1" noChangeAspect="1" noChangeArrowheads="1"/>
          </p:cNvPicPr>
          <p:nvPr>
            <p:ph sz="quarter" idx="2"/>
          </p:nvPr>
        </p:nvPicPr>
        <p:blipFill>
          <a:blip r:embed="rId3" cstate="print"/>
          <a:srcRect l="12019"/>
          <a:stretch>
            <a:fillRect/>
          </a:stretch>
        </p:blipFill>
        <p:spPr>
          <a:xfrm>
            <a:off x="3410029" y="3969543"/>
            <a:ext cx="3163888" cy="2376488"/>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44450"/>
            <a:ext cx="8229600" cy="1143000"/>
          </a:xfrm>
        </p:spPr>
        <p:txBody>
          <a:bodyPr/>
          <a:lstStyle/>
          <a:p>
            <a:pPr eaLnBrk="1" hangingPunct="1">
              <a:defRPr/>
            </a:pPr>
            <a:r>
              <a:rPr lang="pl-PL" spc="200" dirty="0">
                <a:solidFill>
                  <a:srgbClr val="510765"/>
                </a:solidFill>
                <a:latin typeface="Albertus Medium" pitchFamily="34" charset="0"/>
              </a:rPr>
              <a:t>Przygotowanie prezbiterium</a:t>
            </a:r>
          </a:p>
        </p:txBody>
      </p:sp>
      <p:sp>
        <p:nvSpPr>
          <p:cNvPr id="13315" name="Rectangle 4"/>
          <p:cNvSpPr>
            <a:spLocks noGrp="1" noChangeArrowheads="1"/>
          </p:cNvSpPr>
          <p:nvPr>
            <p:ph type="body" sz="half" idx="1"/>
          </p:nvPr>
        </p:nvSpPr>
        <p:spPr>
          <a:xfrm>
            <a:off x="457200" y="1600200"/>
            <a:ext cx="4474840" cy="4349080"/>
          </a:xfrm>
        </p:spPr>
        <p:txBody>
          <a:bodyPr>
            <a:normAutofit lnSpcReduction="10000"/>
          </a:bodyPr>
          <a:lstStyle/>
          <a:p>
            <a:pPr eaLnBrk="1" hangingPunct="1"/>
            <a:r>
              <a:rPr lang="pl-PL" altLang="en-US" sz="2400" dirty="0"/>
              <a:t>Osoby pełniące posługę ładu:</a:t>
            </a:r>
          </a:p>
          <a:p>
            <a:pPr eaLnBrk="1" hangingPunct="1">
              <a:buFontTx/>
              <a:buNone/>
            </a:pPr>
            <a:endParaRPr lang="pl-PL" altLang="en-US" sz="800" dirty="0"/>
          </a:p>
          <a:p>
            <a:pPr lvl="1" eaLnBrk="1" hangingPunct="1"/>
            <a:r>
              <a:rPr lang="pl-PL" altLang="en-US" sz="2200" dirty="0"/>
              <a:t>w razie potrzeby dostawiają krzesła</a:t>
            </a:r>
            <a:br>
              <a:rPr lang="pl-PL" altLang="en-US" sz="2200" dirty="0"/>
            </a:br>
            <a:r>
              <a:rPr lang="pl-PL" altLang="en-US" sz="2200" dirty="0"/>
              <a:t>dla ministrantów światła</a:t>
            </a:r>
            <a:br>
              <a:rPr lang="pl-PL" altLang="en-US" sz="2200" dirty="0"/>
            </a:br>
            <a:r>
              <a:rPr lang="pl-PL" altLang="en-US" sz="2200" dirty="0"/>
              <a:t>przy balaskach oraz dla L, Ps</a:t>
            </a:r>
            <a:br>
              <a:rPr lang="pl-PL" altLang="en-US" sz="2200" dirty="0"/>
            </a:br>
            <a:r>
              <a:rPr lang="pl-PL" altLang="en-US" sz="2200" dirty="0"/>
              <a:t>(zgodnie ze schematem zajmowania miejsc</a:t>
            </a:r>
            <a:br>
              <a:rPr lang="pl-PL" altLang="en-US" sz="2200" dirty="0"/>
            </a:br>
            <a:r>
              <a:rPr lang="pl-PL" altLang="en-US" sz="2200" dirty="0"/>
              <a:t>w prezbiterium)</a:t>
            </a:r>
          </a:p>
          <a:p>
            <a:pPr lvl="1" eaLnBrk="1" hangingPunct="1">
              <a:buFontTx/>
              <a:buNone/>
            </a:pPr>
            <a:r>
              <a:rPr lang="pl-PL" altLang="en-US" sz="1300" dirty="0"/>
              <a:t> </a:t>
            </a:r>
          </a:p>
          <a:p>
            <a:pPr lvl="1" eaLnBrk="1" hangingPunct="1"/>
            <a:r>
              <a:rPr lang="pl-PL" altLang="en-US" sz="2200" dirty="0"/>
              <a:t>rozkładają śpiewniki</a:t>
            </a:r>
            <a:br>
              <a:rPr lang="pl-PL" altLang="en-US" sz="2200" dirty="0"/>
            </a:br>
            <a:r>
              <a:rPr lang="pl-PL" altLang="en-US" sz="2200" dirty="0"/>
              <a:t>(dla posługujących</a:t>
            </a:r>
            <a:br>
              <a:rPr lang="pl-PL" altLang="en-US" sz="2200" dirty="0"/>
            </a:br>
            <a:r>
              <a:rPr lang="pl-PL" altLang="en-US" sz="2200" dirty="0"/>
              <a:t>i na miejscach diakonów</a:t>
            </a:r>
            <a:br>
              <a:rPr lang="pl-PL" altLang="en-US" sz="2200" dirty="0"/>
            </a:br>
            <a:r>
              <a:rPr lang="pl-PL" altLang="en-US" sz="2200" dirty="0"/>
              <a:t>– dla nich i dla </a:t>
            </a:r>
            <a:r>
              <a:rPr lang="pl-PL" altLang="en-US" sz="2200" dirty="0" err="1"/>
              <a:t>Kns</a:t>
            </a:r>
            <a:r>
              <a:rPr lang="pl-PL" altLang="en-US" sz="2200" dirty="0"/>
              <a:t> i GC)</a:t>
            </a:r>
          </a:p>
        </p:txBody>
      </p:sp>
      <p:pic>
        <p:nvPicPr>
          <p:cNvPr id="13317" name="Picture 9" descr="b_np09_siedzacy_kaplani"/>
          <p:cNvPicPr>
            <a:picLocks noGrp="1" noChangeAspect="1" noChangeArrowheads="1"/>
          </p:cNvPicPr>
          <p:nvPr>
            <p:ph sz="quarter" idx="3"/>
          </p:nvPr>
        </p:nvPicPr>
        <p:blipFill>
          <a:blip r:embed="rId2" cstate="print"/>
          <a:srcRect l="6001" r="3978"/>
          <a:stretch>
            <a:fillRect/>
          </a:stretch>
        </p:blipFill>
        <p:spPr>
          <a:xfrm>
            <a:off x="4932040" y="2132856"/>
            <a:ext cx="3728840" cy="2736304"/>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333375"/>
            <a:ext cx="8229600" cy="1143000"/>
          </a:xfrm>
        </p:spPr>
        <p:txBody>
          <a:bodyPr>
            <a:normAutofit fontScale="90000"/>
          </a:bodyPr>
          <a:lstStyle/>
          <a:p>
            <a:pPr eaLnBrk="1" hangingPunct="1">
              <a:defRPr/>
            </a:pPr>
            <a:r>
              <a:rPr lang="pl-PL" sz="3600" b="1" spc="300" dirty="0">
                <a:solidFill>
                  <a:srgbClr val="510765"/>
                </a:solidFill>
                <a:latin typeface="Albertus Medium" pitchFamily="34" charset="0"/>
              </a:rPr>
              <a:t>PRZYGOTOWANIE BEZPOŚREDNIE</a:t>
            </a:r>
            <a:br>
              <a:rPr lang="pl-PL" sz="3600" spc="300" dirty="0">
                <a:solidFill>
                  <a:srgbClr val="510765"/>
                </a:solidFill>
                <a:latin typeface="Albertus Medium" pitchFamily="34" charset="0"/>
              </a:rPr>
            </a:br>
            <a:r>
              <a:rPr lang="pl-PL" sz="3600" spc="300" dirty="0">
                <a:solidFill>
                  <a:srgbClr val="510765"/>
                </a:solidFill>
                <a:latin typeface="Albertus Medium" pitchFamily="34" charset="0"/>
              </a:rPr>
              <a:t>– uzgodnienia z głównym celebransem</a:t>
            </a:r>
          </a:p>
        </p:txBody>
      </p:sp>
      <p:sp>
        <p:nvSpPr>
          <p:cNvPr id="14339" name="Rectangle 4"/>
          <p:cNvSpPr>
            <a:spLocks noGrp="1" noChangeArrowheads="1"/>
          </p:cNvSpPr>
          <p:nvPr>
            <p:ph type="body" sz="half" idx="1"/>
          </p:nvPr>
        </p:nvSpPr>
        <p:spPr>
          <a:xfrm>
            <a:off x="395288" y="1844675"/>
            <a:ext cx="8424862" cy="4525963"/>
          </a:xfrm>
        </p:spPr>
        <p:txBody>
          <a:bodyPr/>
          <a:lstStyle/>
          <a:p>
            <a:pPr eaLnBrk="1" hangingPunct="1"/>
            <a:r>
              <a:rPr lang="pl-PL" altLang="en-US" sz="2400"/>
              <a:t>zawsze przed liturgią ceremoniarz powinien porozmawiać z GC</a:t>
            </a:r>
            <a:br>
              <a:rPr lang="pl-PL" altLang="en-US" sz="2400"/>
            </a:br>
            <a:r>
              <a:rPr lang="pl-PL" altLang="en-US" sz="1400"/>
              <a:t> </a:t>
            </a:r>
            <a:endParaRPr lang="pl-PL" altLang="en-US" sz="2400"/>
          </a:p>
          <a:p>
            <a:pPr eaLnBrk="1" hangingPunct="1"/>
            <a:r>
              <a:rPr lang="pl-PL" altLang="en-US" sz="2400"/>
              <a:t>przedmiotem ustaleń</a:t>
            </a:r>
            <a:br>
              <a:rPr lang="pl-PL" altLang="en-US" sz="2400"/>
            </a:br>
            <a:r>
              <a:rPr lang="pl-PL" altLang="en-US" sz="2400"/>
              <a:t>powinny być m.</a:t>
            </a:r>
            <a:r>
              <a:rPr lang="pl-PL" altLang="en-US" sz="1200"/>
              <a:t> </a:t>
            </a:r>
            <a:r>
              <a:rPr lang="pl-PL" altLang="en-US" sz="2400"/>
              <a:t>in.:</a:t>
            </a:r>
          </a:p>
          <a:p>
            <a:pPr eaLnBrk="1" hangingPunct="1">
              <a:buFontTx/>
              <a:buNone/>
            </a:pPr>
            <a:endParaRPr lang="pl-PL" altLang="en-US" sz="800"/>
          </a:p>
          <a:p>
            <a:pPr marL="714375" lvl="1" indent="-352425" eaLnBrk="1" hangingPunct="1">
              <a:lnSpc>
                <a:spcPct val="150000"/>
              </a:lnSpc>
            </a:pPr>
            <a:r>
              <a:rPr lang="pl-PL" altLang="en-US" sz="2000"/>
              <a:t>wybór tekstów liturgicznych</a:t>
            </a:r>
          </a:p>
          <a:p>
            <a:pPr marL="714375" lvl="1" indent="-352425" eaLnBrk="1" hangingPunct="1"/>
            <a:r>
              <a:rPr lang="pl-PL" altLang="en-US" sz="2000"/>
              <a:t>przebieg celebracji</a:t>
            </a:r>
            <a:br>
              <a:rPr lang="pl-PL" altLang="en-US" sz="2000"/>
            </a:br>
            <a:r>
              <a:rPr lang="pl-PL" altLang="en-US" sz="2000"/>
              <a:t>(np. miejsce komentarzy</a:t>
            </a:r>
            <a:br>
              <a:rPr lang="pl-PL" altLang="en-US" sz="2000"/>
            </a:br>
            <a:r>
              <a:rPr lang="pl-PL" altLang="en-US" sz="2000"/>
              <a:t>w liturgii)</a:t>
            </a:r>
          </a:p>
          <a:p>
            <a:pPr marL="714375" lvl="1" indent="-352425" eaLnBrk="1" hangingPunct="1"/>
            <a:r>
              <a:rPr lang="pl-PL" altLang="en-US" sz="2000"/>
              <a:t>sposób używania mitry</a:t>
            </a:r>
            <a:br>
              <a:rPr lang="pl-PL" altLang="en-US" sz="2000"/>
            </a:br>
            <a:r>
              <a:rPr lang="pl-PL" altLang="en-US" sz="2000"/>
              <a:t>i pastorału</a:t>
            </a:r>
          </a:p>
        </p:txBody>
      </p:sp>
      <p:pic>
        <p:nvPicPr>
          <p:cNvPr id="14340" name="Picture 6" descr="http://www.oaza.pl/cdks/wp-content/uploads/2014/02/KO2014wp_DSC0878-1024x678.jpg"/>
          <p:cNvPicPr>
            <a:picLocks noChangeAspect="1" noChangeArrowheads="1"/>
          </p:cNvPicPr>
          <p:nvPr/>
        </p:nvPicPr>
        <p:blipFill>
          <a:blip r:embed="rId2" cstate="print"/>
          <a:srcRect l="11983" r="20479"/>
          <a:stretch>
            <a:fillRect/>
          </a:stretch>
        </p:blipFill>
        <p:spPr bwMode="auto">
          <a:xfrm>
            <a:off x="4932363" y="2492375"/>
            <a:ext cx="3521075" cy="34575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323850" y="44624"/>
            <a:ext cx="8640763" cy="719138"/>
          </a:xfrm>
        </p:spPr>
        <p:txBody>
          <a:bodyPr/>
          <a:lstStyle/>
          <a:p>
            <a:pPr eaLnBrk="1" hangingPunct="1">
              <a:defRPr/>
            </a:pPr>
            <a:r>
              <a:rPr lang="pl-PL" sz="3600" b="1" spc="200" dirty="0">
                <a:solidFill>
                  <a:srgbClr val="510765"/>
                </a:solidFill>
                <a:latin typeface="Albertus Medium" pitchFamily="34" charset="0"/>
              </a:rPr>
              <a:t>PRZYGOTOWANIE BEZPOŚREDNIE</a:t>
            </a:r>
          </a:p>
        </p:txBody>
      </p:sp>
      <p:sp>
        <p:nvSpPr>
          <p:cNvPr id="13316" name="Rectangle 5"/>
          <p:cNvSpPr>
            <a:spLocks noChangeArrowheads="1"/>
          </p:cNvSpPr>
          <p:nvPr/>
        </p:nvSpPr>
        <p:spPr bwMode="auto">
          <a:xfrm>
            <a:off x="107504" y="1247346"/>
            <a:ext cx="8892480" cy="5386539"/>
          </a:xfrm>
          <a:prstGeom prst="rect">
            <a:avLst/>
          </a:prstGeom>
          <a:noFill/>
          <a:ln w="9525">
            <a:noFill/>
            <a:miter lim="800000"/>
            <a:headEnd/>
            <a:tailEnd/>
          </a:ln>
        </p:spPr>
        <p:txBody>
          <a:bodyPr wrap="square" anchor="ctr">
            <a:spAutoFit/>
          </a:bodyPr>
          <a:lstStyle/>
          <a:p>
            <a:pPr>
              <a:tabLst>
                <a:tab pos="4495800" algn="l"/>
              </a:tabLst>
            </a:pPr>
            <a:r>
              <a:rPr lang="pl-PL" b="1" dirty="0">
                <a:latin typeface="Albertus Medium" pitchFamily="34" charset="0"/>
                <a:cs typeface="Times New Roman" pitchFamily="18" charset="0"/>
              </a:rPr>
              <a:t>1)  Z DNIA:</a:t>
            </a:r>
            <a:endParaRPr lang="pl-PL" sz="1600" dirty="0">
              <a:latin typeface="Courier New" pitchFamily="49" charset="0"/>
              <a:cs typeface="Times New Roman" pitchFamily="18" charset="0"/>
            </a:endParaRPr>
          </a:p>
          <a:p>
            <a:pPr>
              <a:tabLst>
                <a:tab pos="4495800" algn="l"/>
              </a:tabLst>
            </a:pPr>
            <a:r>
              <a:rPr lang="pl-PL" sz="300" dirty="0">
                <a:solidFill>
                  <a:srgbClr val="009A46"/>
                </a:solidFill>
                <a:latin typeface="Albertus Medium" pitchFamily="34" charset="0"/>
                <a:cs typeface="Times New Roman" pitchFamily="18" charset="0"/>
              </a:rPr>
              <a:t> </a:t>
            </a:r>
            <a:endParaRPr lang="pl-PL" sz="1050" dirty="0">
              <a:latin typeface="Courier New" pitchFamily="49" charset="0"/>
              <a:cs typeface="Times New Roman" pitchFamily="18" charset="0"/>
            </a:endParaRPr>
          </a:p>
          <a:p>
            <a:pPr>
              <a:lnSpc>
                <a:spcPct val="130000"/>
              </a:lnSpc>
            </a:pPr>
            <a:r>
              <a:rPr lang="pl-PL" dirty="0">
                <a:latin typeface="Albertus Medium" pitchFamily="34" charset="0"/>
                <a:cs typeface="Times New Roman" pitchFamily="18" charset="0"/>
              </a:rPr>
              <a:t>      Formularz mszalny:</a:t>
            </a:r>
            <a:r>
              <a:rPr lang="pl-PL" dirty="0">
                <a:solidFill>
                  <a:srgbClr val="7030A0"/>
                </a:solidFill>
                <a:latin typeface="Albertus Medium" pitchFamily="34" charset="0"/>
                <a:cs typeface="Times New Roman" pitchFamily="18" charset="0"/>
              </a:rPr>
              <a:t> </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SOBOTA I TYGODNIA WIELKIEGO POSTU, rok II</a:t>
            </a:r>
          </a:p>
          <a:p>
            <a:pPr>
              <a:lnSpc>
                <a:spcPct val="130000"/>
              </a:lnSpc>
            </a:pP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  </a:t>
            </a:r>
            <a:r>
              <a:rPr lang="pl-PL" sz="1800" b="1"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s. </a:t>
            </a:r>
            <a:r>
              <a:rPr lang="pl-PL" b="1" dirty="0">
                <a:solidFill>
                  <a:srgbClr val="632B8D"/>
                </a:solidFill>
                <a:latin typeface="Albertus Medium" panose="020E0602030304020304" pitchFamily="34" charset="0"/>
                <a:ea typeface="Times New Roman" panose="02020603050405020304" pitchFamily="18" charset="0"/>
                <a:cs typeface="Times New Roman" panose="02020603050405020304" pitchFamily="18" charset="0"/>
              </a:rPr>
              <a:t>74</a:t>
            </a:r>
          </a:p>
          <a:p>
            <a:pPr>
              <a:lnSpc>
                <a:spcPct val="130000"/>
              </a:lnSpc>
            </a:pPr>
            <a:r>
              <a:rPr lang="pl-PL" b="1" dirty="0">
                <a:solidFill>
                  <a:srgbClr val="632B8D"/>
                </a:solidFill>
                <a:latin typeface="Albertus Medium" panose="020E0602030304020304" pitchFamily="34" charset="0"/>
                <a:cs typeface="Times New Roman" panose="02020603050405020304" pitchFamily="18" charset="0"/>
              </a:rPr>
              <a:t>      </a:t>
            </a:r>
            <a:r>
              <a:rPr lang="pl-PL" dirty="0">
                <a:latin typeface="Albertus Medium" pitchFamily="34" charset="0"/>
                <a:cs typeface="Times New Roman" pitchFamily="18" charset="0"/>
              </a:rPr>
              <a:t>Forma aktu pokuty:</a:t>
            </a:r>
            <a:r>
              <a:rPr lang="pl-PL" dirty="0">
                <a:solidFill>
                  <a:srgbClr val="510765"/>
                </a:solidFill>
                <a:latin typeface="Albertus Medium" pitchFamily="34" charset="0"/>
                <a:cs typeface="Times New Roman" pitchFamily="18" charset="0"/>
              </a:rPr>
              <a:t> </a:t>
            </a:r>
            <a:r>
              <a:rPr lang="pl-PL" b="1" dirty="0">
                <a:solidFill>
                  <a:srgbClr val="510765"/>
                </a:solidFill>
                <a:latin typeface="Albertus Medium" pitchFamily="34" charset="0"/>
                <a:cs typeface="Times New Roman" pitchFamily="18" charset="0"/>
              </a:rPr>
              <a:t>2</a:t>
            </a:r>
            <a:r>
              <a:rPr lang="pl-PL" b="1" dirty="0">
                <a:solidFill>
                  <a:srgbClr val="00680A"/>
                </a:solidFill>
                <a:latin typeface="Albertus Medium" pitchFamily="34" charset="0"/>
                <a:cs typeface="Times New Roman" pitchFamily="18" charset="0"/>
              </a:rPr>
              <a:t> </a:t>
            </a:r>
            <a:r>
              <a:rPr lang="pl-PL" b="1" dirty="0">
                <a:solidFill>
                  <a:srgbClr val="7030A0"/>
                </a:solidFill>
                <a:latin typeface="Albertus Medium" pitchFamily="34" charset="0"/>
                <a:cs typeface="Times New Roman" pitchFamily="18" charset="0"/>
              </a:rPr>
              <a:t>   </a:t>
            </a:r>
            <a:r>
              <a:rPr lang="pl-PL" b="1" dirty="0">
                <a:solidFill>
                  <a:srgbClr val="FF0000"/>
                </a:solidFill>
                <a:latin typeface="Albertus Medium" pitchFamily="34" charset="0"/>
                <a:cs typeface="Times New Roman" pitchFamily="18" charset="0"/>
              </a:rPr>
              <a:t>                               </a:t>
            </a:r>
            <a:r>
              <a:rPr lang="pl-PL" b="1" dirty="0">
                <a:solidFill>
                  <a:schemeClr val="bg1"/>
                </a:solidFill>
                <a:latin typeface="Albertus Medium" pitchFamily="34" charset="0"/>
                <a:cs typeface="Times New Roman" pitchFamily="18" charset="0"/>
              </a:rPr>
              <a:t>                                        s. 18’’</a:t>
            </a:r>
            <a:endParaRPr lang="pl-PL" sz="1600" dirty="0">
              <a:solidFill>
                <a:schemeClr val="bg1"/>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Modlitwa Eucharystyczna:</a:t>
            </a:r>
            <a:r>
              <a:rPr lang="pl-PL" b="1" dirty="0">
                <a:solidFill>
                  <a:srgbClr val="7030A0"/>
                </a:solidFill>
                <a:latin typeface="Albertus Medium" pitchFamily="34" charset="0"/>
                <a:cs typeface="Times New Roman" pitchFamily="18" charset="0"/>
              </a:rPr>
              <a:t> </a:t>
            </a:r>
            <a:r>
              <a:rPr lang="pl-PL" b="1" dirty="0">
                <a:solidFill>
                  <a:srgbClr val="510765"/>
                </a:solidFill>
                <a:latin typeface="Albertus Medium" pitchFamily="34" charset="0"/>
                <a:cs typeface="Times New Roman" pitchFamily="18" charset="0"/>
              </a:rPr>
              <a:t>II</a:t>
            </a:r>
            <a:r>
              <a:rPr lang="pl-PL" b="1" dirty="0">
                <a:solidFill>
                  <a:srgbClr val="00680A"/>
                </a:solidFill>
                <a:latin typeface="Albertus Medium" pitchFamily="34" charset="0"/>
                <a:cs typeface="Times New Roman" pitchFamily="18" charset="0"/>
              </a:rPr>
              <a:t>    </a:t>
            </a:r>
            <a:r>
              <a:rPr lang="pl-PL" dirty="0">
                <a:latin typeface="Albertus Medium" pitchFamily="34" charset="0"/>
                <a:cs typeface="Times New Roman" pitchFamily="18" charset="0"/>
              </a:rPr>
              <a:t>Prefacja</a:t>
            </a:r>
            <a:r>
              <a:rPr lang="pl-PL" sz="1800" dirty="0">
                <a:effectLst/>
                <a:latin typeface="Albertus Medium" panose="020E0602030304020304" pitchFamily="34" charset="0"/>
                <a:ea typeface="Times New Roman" panose="02020603050405020304" pitchFamily="18" charset="0"/>
                <a:cs typeface="Times New Roman" panose="02020603050405020304" pitchFamily="18" charset="0"/>
              </a:rPr>
              <a:t>: </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nr 11  </a:t>
            </a:r>
            <a:r>
              <a:rPr lang="pl-PL" sz="1800" b="1"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s. 28*</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 (śpiewana  </a:t>
            </a:r>
            <a:r>
              <a:rPr lang="pl-PL" sz="1800" b="1"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s. 128*</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a:t>
            </a:r>
            <a:endParaRPr lang="pl-PL" sz="1600" dirty="0">
              <a:solidFill>
                <a:srgbClr val="00680A"/>
              </a:solidFill>
              <a:latin typeface="Courier New" pitchFamily="49" charset="0"/>
              <a:cs typeface="Times New Roman" pitchFamily="18" charset="0"/>
            </a:endParaRPr>
          </a:p>
          <a:p>
            <a:pPr>
              <a:lnSpc>
                <a:spcPct val="130000"/>
              </a:lnSpc>
            </a:pPr>
            <a:r>
              <a:rPr lang="pl-PL" dirty="0">
                <a:latin typeface="Albertus Medium" pitchFamily="34" charset="0"/>
                <a:cs typeface="Times New Roman" pitchFamily="18" charset="0"/>
              </a:rPr>
              <a:t>      Końcowe błogosławieństwo: </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Modlitwa nad ludem </a:t>
            </a:r>
            <a:r>
              <a:rPr lang="pl-PL" sz="1800" b="1"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nr 15 lub 16   s. 396*</a:t>
            </a:r>
            <a:endParaRPr lang="pl-PL" sz="1800" dirty="0">
              <a:solidFill>
                <a:srgbClr val="00680A"/>
              </a:solidFill>
              <a:effectLst/>
              <a:latin typeface="Courier New" panose="02070309020205020404" pitchFamily="49" charset="0"/>
              <a:ea typeface="Times New Roman" panose="02020603050405020304" pitchFamily="18" charset="0"/>
              <a:cs typeface="Times New Roman" panose="02020603050405020304" pitchFamily="18" charset="0"/>
            </a:endParaRPr>
          </a:p>
          <a:p>
            <a:pPr>
              <a:lnSpc>
                <a:spcPct val="115000"/>
              </a:lnSpc>
              <a:tabLst>
                <a:tab pos="2332038" algn="l"/>
              </a:tabLst>
            </a:pPr>
            <a:endParaRPr lang="pl-PL" sz="1400" dirty="0">
              <a:latin typeface="Courier New" pitchFamily="49" charset="0"/>
              <a:cs typeface="Times New Roman" pitchFamily="18" charset="0"/>
            </a:endParaRPr>
          </a:p>
          <a:p>
            <a:pPr>
              <a:lnSpc>
                <a:spcPct val="150000"/>
              </a:lnSpc>
              <a:tabLst>
                <a:tab pos="447675" algn="l"/>
              </a:tabLst>
            </a:pPr>
            <a:r>
              <a:rPr lang="pl-PL" b="1" dirty="0">
                <a:latin typeface="Albertus Medium" pitchFamily="34" charset="0"/>
                <a:cs typeface="Times New Roman" pitchFamily="18" charset="0"/>
              </a:rPr>
              <a:t>2)  CZĘSTO WYBIERANY:</a:t>
            </a:r>
            <a:br>
              <a:rPr lang="pl-PL" b="1" dirty="0">
                <a:latin typeface="Albertus Medium" pitchFamily="34" charset="0"/>
                <a:cs typeface="Times New Roman" pitchFamily="18" charset="0"/>
              </a:rPr>
            </a:br>
            <a:r>
              <a:rPr lang="pl-PL" b="1" dirty="0">
                <a:latin typeface="Albertus Medium" pitchFamily="34" charset="0"/>
                <a:cs typeface="Times New Roman" pitchFamily="18" charset="0"/>
              </a:rPr>
              <a:t>	z Uroczystości NMP Częstochowskiej</a:t>
            </a:r>
            <a:endParaRPr lang="pl-PL" sz="1600" dirty="0">
              <a:latin typeface="Courier New" pitchFamily="49" charset="0"/>
              <a:cs typeface="Times New Roman" pitchFamily="18" charset="0"/>
            </a:endParaRPr>
          </a:p>
          <a:p>
            <a:pPr>
              <a:tabLst>
                <a:tab pos="4495800" algn="l"/>
              </a:tabLst>
            </a:pPr>
            <a:r>
              <a:rPr lang="pl-PL" sz="300" b="1" dirty="0">
                <a:latin typeface="Albertus Medium" pitchFamily="34" charset="0"/>
                <a:cs typeface="Times New Roman" pitchFamily="18" charset="0"/>
              </a:rPr>
              <a:t> </a:t>
            </a:r>
            <a:endParaRPr lang="pl-PL" sz="1050" dirty="0">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Formularz mszalny: </a:t>
            </a:r>
            <a:r>
              <a:rPr lang="pl-PL" dirty="0">
                <a:solidFill>
                  <a:srgbClr val="0070C0"/>
                </a:solidFill>
                <a:latin typeface="Albertus Medium" pitchFamily="34" charset="0"/>
                <a:cs typeface="Times New Roman" pitchFamily="18" charset="0"/>
              </a:rPr>
              <a:t>z Uroczystości </a:t>
            </a:r>
            <a:r>
              <a:rPr lang="pl-PL" b="1" dirty="0">
                <a:solidFill>
                  <a:srgbClr val="0070C0"/>
                </a:solidFill>
                <a:latin typeface="Albertus Medium" pitchFamily="34" charset="0"/>
                <a:cs typeface="Times New Roman" pitchFamily="18" charset="0"/>
              </a:rPr>
              <a:t>NMP Częstochowskiej  s. 182’</a:t>
            </a:r>
            <a:endParaRPr lang="pl-PL" sz="1600" dirty="0">
              <a:solidFill>
                <a:srgbClr val="0070C0"/>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Forma aktu pokuty:</a:t>
            </a:r>
            <a:r>
              <a:rPr lang="pl-PL" dirty="0">
                <a:solidFill>
                  <a:srgbClr val="008000"/>
                </a:solidFill>
                <a:latin typeface="Albertus Medium" pitchFamily="34" charset="0"/>
                <a:cs typeface="Times New Roman" pitchFamily="18" charset="0"/>
              </a:rPr>
              <a:t> </a:t>
            </a:r>
            <a:r>
              <a:rPr lang="pl-PL" b="1" dirty="0">
                <a:solidFill>
                  <a:srgbClr val="0070C0"/>
                </a:solidFill>
                <a:latin typeface="Albertus Medium" pitchFamily="34" charset="0"/>
                <a:cs typeface="Times New Roman" pitchFamily="18" charset="0"/>
              </a:rPr>
              <a:t>2</a:t>
            </a:r>
            <a:endParaRPr lang="pl-PL" sz="1600" b="1" dirty="0">
              <a:solidFill>
                <a:srgbClr val="0070C0"/>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Prefacja:</a:t>
            </a:r>
            <a:r>
              <a:rPr lang="pl-PL" dirty="0">
                <a:solidFill>
                  <a:srgbClr val="008000"/>
                </a:solidFill>
                <a:latin typeface="Albertus Medium" pitchFamily="34" charset="0"/>
                <a:cs typeface="Times New Roman" pitchFamily="18" charset="0"/>
              </a:rPr>
              <a:t> </a:t>
            </a:r>
            <a:r>
              <a:rPr lang="pl-PL" b="1" dirty="0">
                <a:solidFill>
                  <a:srgbClr val="0070C0"/>
                </a:solidFill>
                <a:latin typeface="Albertus Medium" pitchFamily="34" charset="0"/>
                <a:cs typeface="Times New Roman" pitchFamily="18" charset="0"/>
              </a:rPr>
              <a:t>1-4 prefacja o NMP </a:t>
            </a:r>
            <a:r>
              <a:rPr lang="pl-PL" dirty="0">
                <a:solidFill>
                  <a:srgbClr val="0070C0"/>
                </a:solidFill>
                <a:latin typeface="Albertus Medium" pitchFamily="34" charset="0"/>
                <a:cs typeface="Times New Roman" pitchFamily="18" charset="0"/>
              </a:rPr>
              <a:t>nr 55-58  </a:t>
            </a:r>
            <a:r>
              <a:rPr lang="pl-PL" b="1" dirty="0">
                <a:solidFill>
                  <a:srgbClr val="0070C0"/>
                </a:solidFill>
                <a:latin typeface="Albertus Medium" pitchFamily="34" charset="0"/>
                <a:cs typeface="Times New Roman" pitchFamily="18" charset="0"/>
              </a:rPr>
              <a:t>s. 72*-75* </a:t>
            </a:r>
            <a:r>
              <a:rPr lang="pl-PL" dirty="0">
                <a:solidFill>
                  <a:srgbClr val="0070C0"/>
                </a:solidFill>
                <a:latin typeface="Albertus Medium" pitchFamily="34" charset="0"/>
                <a:cs typeface="Times New Roman" pitchFamily="18" charset="0"/>
              </a:rPr>
              <a:t>(śpiewane:  </a:t>
            </a:r>
            <a:r>
              <a:rPr lang="pl-PL" b="1" dirty="0">
                <a:solidFill>
                  <a:srgbClr val="0070C0"/>
                </a:solidFill>
                <a:latin typeface="Albertus Medium" pitchFamily="34" charset="0"/>
                <a:cs typeface="Times New Roman" pitchFamily="18" charset="0"/>
              </a:rPr>
              <a:t>s. 216*-223*</a:t>
            </a:r>
            <a:r>
              <a:rPr lang="pl-PL" dirty="0">
                <a:solidFill>
                  <a:srgbClr val="0070C0"/>
                </a:solidFill>
                <a:latin typeface="Albertus Medium" pitchFamily="34" charset="0"/>
                <a:cs typeface="Times New Roman" pitchFamily="18" charset="0"/>
              </a:rPr>
              <a:t>)</a:t>
            </a:r>
            <a:br>
              <a:rPr lang="pl-PL" dirty="0">
                <a:solidFill>
                  <a:srgbClr val="0070C0"/>
                </a:solidFill>
                <a:latin typeface="Albertus Medium" pitchFamily="34" charset="0"/>
                <a:cs typeface="Times New Roman" pitchFamily="18" charset="0"/>
              </a:rPr>
            </a:br>
            <a:r>
              <a:rPr lang="pl-PL" dirty="0">
                <a:latin typeface="Albertus Medium" pitchFamily="34" charset="0"/>
                <a:cs typeface="Times New Roman" pitchFamily="18" charset="0"/>
              </a:rPr>
              <a:t>           albo</a:t>
            </a:r>
            <a:r>
              <a:rPr lang="pl-PL" dirty="0">
                <a:solidFill>
                  <a:srgbClr val="008000"/>
                </a:solidFill>
                <a:latin typeface="Albertus Medium" pitchFamily="34" charset="0"/>
                <a:cs typeface="Times New Roman" pitchFamily="18" charset="0"/>
              </a:rPr>
              <a:t> </a:t>
            </a:r>
            <a:r>
              <a:rPr lang="pl-PL" dirty="0">
                <a:solidFill>
                  <a:srgbClr val="0070C0"/>
                </a:solidFill>
                <a:latin typeface="Albertus Medium" pitchFamily="34" charset="0"/>
                <a:cs typeface="Times New Roman" pitchFamily="18" charset="0"/>
              </a:rPr>
              <a:t>nr 62 o NMP Królowej Polski  </a:t>
            </a:r>
            <a:r>
              <a:rPr lang="pl-PL" b="1" dirty="0">
                <a:solidFill>
                  <a:srgbClr val="0070C0"/>
                </a:solidFill>
                <a:latin typeface="Albertus Medium" pitchFamily="34" charset="0"/>
                <a:cs typeface="Times New Roman" pitchFamily="18" charset="0"/>
              </a:rPr>
              <a:t>s. 79* </a:t>
            </a:r>
            <a:r>
              <a:rPr lang="pl-PL" dirty="0">
                <a:solidFill>
                  <a:srgbClr val="0070C0"/>
                </a:solidFill>
                <a:latin typeface="Albertus Medium" pitchFamily="34" charset="0"/>
                <a:cs typeface="Times New Roman" pitchFamily="18" charset="0"/>
              </a:rPr>
              <a:t>(śpiewana  </a:t>
            </a:r>
            <a:r>
              <a:rPr lang="pl-PL" b="1" dirty="0">
                <a:solidFill>
                  <a:srgbClr val="0070C0"/>
                </a:solidFill>
                <a:latin typeface="Albertus Medium" pitchFamily="34" charset="0"/>
                <a:cs typeface="Times New Roman" pitchFamily="18" charset="0"/>
              </a:rPr>
              <a:t>s. 230*</a:t>
            </a:r>
            <a:r>
              <a:rPr lang="pl-PL" dirty="0">
                <a:solidFill>
                  <a:srgbClr val="0070C0"/>
                </a:solidFill>
                <a:latin typeface="Albertus Medium" pitchFamily="34" charset="0"/>
                <a:cs typeface="Times New Roman" pitchFamily="18" charset="0"/>
              </a:rPr>
              <a:t>)</a:t>
            </a:r>
            <a:endParaRPr lang="pl-PL" sz="1600" dirty="0">
              <a:solidFill>
                <a:srgbClr val="0070C0"/>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Modlitwa Eucharystyczna:</a:t>
            </a:r>
            <a:r>
              <a:rPr lang="pl-PL" dirty="0">
                <a:solidFill>
                  <a:srgbClr val="660066"/>
                </a:solidFill>
                <a:latin typeface="Albertus Medium" pitchFamily="34" charset="0"/>
                <a:cs typeface="Times New Roman" pitchFamily="18" charset="0"/>
              </a:rPr>
              <a:t> </a:t>
            </a:r>
            <a:r>
              <a:rPr lang="pl-PL" b="1" dirty="0">
                <a:solidFill>
                  <a:srgbClr val="0070C0"/>
                </a:solidFill>
                <a:latin typeface="Albertus Medium" pitchFamily="34" charset="0"/>
                <a:cs typeface="Times New Roman" pitchFamily="18" charset="0"/>
              </a:rPr>
              <a:t>II</a:t>
            </a:r>
            <a:endParaRPr lang="pl-PL" sz="1600" dirty="0">
              <a:solidFill>
                <a:srgbClr val="0070C0"/>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Końcowe błogosławieństwo:</a:t>
            </a:r>
            <a:r>
              <a:rPr lang="pl-PL" dirty="0">
                <a:solidFill>
                  <a:srgbClr val="008000"/>
                </a:solidFill>
                <a:latin typeface="Albertus Medium" pitchFamily="34" charset="0"/>
                <a:cs typeface="Times New Roman" pitchFamily="18" charset="0"/>
              </a:rPr>
              <a:t> </a:t>
            </a:r>
            <a:r>
              <a:rPr lang="pl-PL" dirty="0">
                <a:solidFill>
                  <a:srgbClr val="0070C0"/>
                </a:solidFill>
                <a:latin typeface="Albertus Medium" pitchFamily="34" charset="0"/>
                <a:cs typeface="Times New Roman" pitchFamily="18" charset="0"/>
              </a:rPr>
              <a:t>Modlitwa nad ludem</a:t>
            </a:r>
            <a:r>
              <a:rPr lang="pl-PL" b="1" dirty="0">
                <a:solidFill>
                  <a:srgbClr val="0070C0"/>
                </a:solidFill>
                <a:latin typeface="Albertus Medium" pitchFamily="34" charset="0"/>
                <a:cs typeface="Times New Roman" pitchFamily="18" charset="0"/>
              </a:rPr>
              <a:t> nr 8  s. 395*</a:t>
            </a:r>
            <a:endParaRPr lang="pl-PL" sz="1600" dirty="0">
              <a:solidFill>
                <a:srgbClr val="0070C0"/>
              </a:solidFill>
              <a:latin typeface="Courier New" pitchFamily="49" charset="0"/>
              <a:cs typeface="Times New Roman" pitchFamily="18" charset="0"/>
            </a:endParaRPr>
          </a:p>
        </p:txBody>
      </p:sp>
      <p:sp>
        <p:nvSpPr>
          <p:cNvPr id="6" name="Rectangle 3"/>
          <p:cNvSpPr txBox="1">
            <a:spLocks noChangeArrowheads="1"/>
          </p:cNvSpPr>
          <p:nvPr/>
        </p:nvSpPr>
        <p:spPr>
          <a:xfrm>
            <a:off x="395536" y="692696"/>
            <a:ext cx="8424862" cy="107950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l-PL" altLang="en-US" sz="2200" b="0" i="0" u="none" strike="noStrike" kern="1200" cap="none" spc="0" normalizeH="0" baseline="0" noProof="0" dirty="0">
                <a:ln>
                  <a:noFill/>
                </a:ln>
                <a:solidFill>
                  <a:schemeClr val="tx1"/>
                </a:solidFill>
                <a:effectLst/>
                <a:uLnTx/>
                <a:uFillTx/>
                <a:latin typeface="+mn-lt"/>
                <a:ea typeface="+mn-ea"/>
                <a:cs typeface="+mn-cs"/>
              </a:rPr>
              <a:t>Przed Mszą św. </a:t>
            </a:r>
            <a:r>
              <a:rPr kumimoji="0" lang="pl-PL" altLang="en-US" sz="2200" b="1" i="0" u="none" strike="noStrike" kern="1200" cap="none" spc="0" normalizeH="0" baseline="0" noProof="0" dirty="0">
                <a:ln>
                  <a:noFill/>
                </a:ln>
                <a:solidFill>
                  <a:schemeClr val="tx1"/>
                </a:solidFill>
                <a:effectLst/>
                <a:uLnTx/>
                <a:uFillTx/>
                <a:latin typeface="+mn-lt"/>
                <a:ea typeface="+mn-ea"/>
                <a:cs typeface="+mn-cs"/>
              </a:rPr>
              <a:t>ministrant księgi </a:t>
            </a:r>
            <a:r>
              <a:rPr kumimoji="0" lang="pl-PL" altLang="en-US" sz="2200" b="0" i="0" u="none" strike="noStrike" kern="1200" cap="none" spc="0" normalizeH="0" baseline="0" noProof="0" dirty="0">
                <a:ln>
                  <a:noFill/>
                </a:ln>
                <a:solidFill>
                  <a:schemeClr val="tx1"/>
                </a:solidFill>
                <a:effectLst/>
                <a:uLnTx/>
                <a:uFillTx/>
                <a:latin typeface="+mn-lt"/>
                <a:ea typeface="+mn-ea"/>
                <a:cs typeface="+mn-cs"/>
              </a:rPr>
              <a:t>zaznacza w Mszale odpowiedni formularz, który został uzgodniony z Celebransem (poniżej propozycje):</a:t>
            </a:r>
            <a:br>
              <a:rPr kumimoji="0" lang="pl-PL" altLang="en-US" sz="2200" b="0" i="0" u="none" strike="noStrike" kern="1200" cap="none" spc="0" normalizeH="0" baseline="0" noProof="0" dirty="0">
                <a:ln>
                  <a:noFill/>
                </a:ln>
                <a:solidFill>
                  <a:schemeClr val="tx1"/>
                </a:solidFill>
                <a:effectLst/>
                <a:uLnTx/>
                <a:uFillTx/>
                <a:latin typeface="+mn-lt"/>
                <a:ea typeface="+mn-ea"/>
                <a:cs typeface="+mn-cs"/>
              </a:rPr>
            </a:br>
            <a:endParaRPr kumimoji="0" lang="pl-PL" alt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defRPr/>
            </a:pPr>
            <a:r>
              <a:rPr lang="pl-PL" sz="4000" spc="300" dirty="0">
                <a:solidFill>
                  <a:srgbClr val="510765"/>
                </a:solidFill>
                <a:latin typeface="Albertus Medium" pitchFamily="34" charset="0"/>
              </a:rPr>
              <a:t>Rozpoczęcie procesji wejścia</a:t>
            </a:r>
            <a:br>
              <a:rPr lang="pl-PL" sz="4000" spc="300" dirty="0">
                <a:solidFill>
                  <a:srgbClr val="510765"/>
                </a:solidFill>
                <a:latin typeface="Albertus Medium" pitchFamily="34" charset="0"/>
              </a:rPr>
            </a:br>
            <a:r>
              <a:rPr lang="pl-PL" sz="4000" spc="300" dirty="0">
                <a:solidFill>
                  <a:srgbClr val="510765"/>
                </a:solidFill>
                <a:latin typeface="Albertus Medium" pitchFamily="34" charset="0"/>
              </a:rPr>
              <a:t>w zakrystii</a:t>
            </a:r>
          </a:p>
        </p:txBody>
      </p:sp>
      <p:sp>
        <p:nvSpPr>
          <p:cNvPr id="16387" name="Rectangle 3"/>
          <p:cNvSpPr>
            <a:spLocks noGrp="1" noChangeArrowheads="1"/>
          </p:cNvSpPr>
          <p:nvPr>
            <p:ph type="body" idx="1"/>
          </p:nvPr>
        </p:nvSpPr>
        <p:spPr>
          <a:xfrm>
            <a:off x="457200" y="1600200"/>
            <a:ext cx="8229600" cy="4924425"/>
          </a:xfrm>
        </p:spPr>
        <p:txBody>
          <a:bodyPr/>
          <a:lstStyle/>
          <a:p>
            <a:pPr algn="just" eaLnBrk="1" hangingPunct="1">
              <a:lnSpc>
                <a:spcPct val="80000"/>
              </a:lnSpc>
              <a:buFontTx/>
              <a:buNone/>
            </a:pPr>
            <a:r>
              <a:rPr lang="pl-PL" altLang="en-US" sz="2000" dirty="0">
                <a:solidFill>
                  <a:srgbClr val="C00000"/>
                </a:solidFill>
              </a:rPr>
              <a:t>(Jeżeli używa się kadzidła </a:t>
            </a:r>
          </a:p>
          <a:p>
            <a:pPr algn="just" eaLnBrk="1" hangingPunct="1">
              <a:lnSpc>
                <a:spcPct val="80000"/>
              </a:lnSpc>
              <a:buFontTx/>
              <a:buNone/>
            </a:pPr>
            <a:r>
              <a:rPr lang="pl-PL" altLang="en-US" sz="2000" dirty="0">
                <a:solidFill>
                  <a:srgbClr val="C00000"/>
                </a:solidFill>
              </a:rPr>
              <a:t>C lub Cel: </a:t>
            </a:r>
            <a:r>
              <a:rPr lang="pl-PL" altLang="en-US" sz="2000" dirty="0"/>
              <a:t>Zasypanie kadzidła. </a:t>
            </a:r>
          </a:p>
          <a:p>
            <a:pPr algn="just" eaLnBrk="1" hangingPunct="1">
              <a:lnSpc>
                <a:spcPct val="80000"/>
              </a:lnSpc>
              <a:buFontTx/>
              <a:buNone/>
            </a:pPr>
            <a:r>
              <a:rPr lang="pl-PL" altLang="en-US" sz="2000" dirty="0">
                <a:solidFill>
                  <a:srgbClr val="C00000"/>
                </a:solidFill>
              </a:rPr>
              <a:t>Do kapłana podchodzą ministranci kadzidła. Następuje zasypanie kadzidła).</a:t>
            </a:r>
          </a:p>
          <a:p>
            <a:pPr algn="just" eaLnBrk="1" hangingPunct="1">
              <a:lnSpc>
                <a:spcPct val="80000"/>
              </a:lnSpc>
              <a:buFontTx/>
              <a:buNone/>
            </a:pPr>
            <a:endParaRPr lang="pl-PL" altLang="en-US" sz="1400" dirty="0">
              <a:solidFill>
                <a:srgbClr val="FF0000"/>
              </a:solidFill>
            </a:endParaRPr>
          </a:p>
          <a:p>
            <a:pPr algn="just" eaLnBrk="1" hangingPunct="1">
              <a:lnSpc>
                <a:spcPct val="80000"/>
              </a:lnSpc>
              <a:buFontTx/>
              <a:buNone/>
            </a:pPr>
            <a:r>
              <a:rPr lang="pl-PL" altLang="en-US" sz="2000" dirty="0">
                <a:solidFill>
                  <a:srgbClr val="C00000"/>
                </a:solidFill>
              </a:rPr>
              <a:t>C lub Cel: </a:t>
            </a:r>
            <a:r>
              <a:rPr lang="pl-PL" altLang="en-US" sz="2000" dirty="0"/>
              <a:t>„Wspomożenie nasze w imieniu Pana!”</a:t>
            </a:r>
          </a:p>
          <a:p>
            <a:pPr algn="just" eaLnBrk="1" hangingPunct="1">
              <a:lnSpc>
                <a:spcPct val="80000"/>
              </a:lnSpc>
              <a:buFontTx/>
              <a:buNone/>
            </a:pPr>
            <a:r>
              <a:rPr lang="pl-PL" altLang="en-US" sz="2000" dirty="0">
                <a:solidFill>
                  <a:srgbClr val="C00000"/>
                </a:solidFill>
              </a:rPr>
              <a:t>W: </a:t>
            </a:r>
            <a:r>
              <a:rPr lang="pl-PL" altLang="en-US" sz="2000" dirty="0"/>
              <a:t>„Który stworzył niebo i ziemię!”</a:t>
            </a:r>
          </a:p>
          <a:p>
            <a:pPr algn="just" eaLnBrk="1" hangingPunct="1">
              <a:lnSpc>
                <a:spcPct val="80000"/>
              </a:lnSpc>
              <a:buFontTx/>
              <a:buNone/>
            </a:pPr>
            <a:r>
              <a:rPr lang="pl-PL" altLang="en-US" sz="2000" dirty="0">
                <a:solidFill>
                  <a:srgbClr val="C00000"/>
                </a:solidFill>
              </a:rPr>
              <a:t>W: </a:t>
            </a:r>
            <a:r>
              <a:rPr lang="pl-PL" altLang="en-US" sz="2000" dirty="0"/>
              <a:t>„Oto za chwilę przystąpię do ołtarza Bożego, do Boga, który rozwesela młodość moją. Do świętej przystępuję służby. Chcę ją dobrze pełnić. Proszę Cię, Panie Jezu, o łaskę skupienia, by myśli moje były przy Tobie, by oczy moje były zwrócone na ołtarz, a serce moje oddane tylko Tobie”.</a:t>
            </a:r>
          </a:p>
          <a:p>
            <a:pPr algn="just" eaLnBrk="1" hangingPunct="1">
              <a:lnSpc>
                <a:spcPct val="80000"/>
              </a:lnSpc>
              <a:buFontTx/>
              <a:buNone/>
            </a:pPr>
            <a:r>
              <a:rPr lang="pl-PL" altLang="en-US" sz="2000" dirty="0">
                <a:solidFill>
                  <a:srgbClr val="C00000"/>
                </a:solidFill>
              </a:rPr>
              <a:t>C lub Cel: </a:t>
            </a:r>
            <a:r>
              <a:rPr lang="pl-PL" altLang="en-US" sz="2000" dirty="0"/>
              <a:t>„Pokłon krzyżowi!”</a:t>
            </a:r>
          </a:p>
          <a:p>
            <a:pPr algn="just" eaLnBrk="1" hangingPunct="1">
              <a:lnSpc>
                <a:spcPct val="80000"/>
              </a:lnSpc>
              <a:buFontTx/>
              <a:buNone/>
            </a:pPr>
            <a:r>
              <a:rPr lang="pl-PL" altLang="en-US" sz="2000" dirty="0">
                <a:solidFill>
                  <a:srgbClr val="C00000"/>
                </a:solidFill>
              </a:rPr>
              <a:t>Wszyscy kłaniają się krzyżowi.</a:t>
            </a:r>
          </a:p>
          <a:p>
            <a:pPr algn="just" eaLnBrk="1" hangingPunct="1">
              <a:lnSpc>
                <a:spcPct val="80000"/>
              </a:lnSpc>
              <a:buFontTx/>
              <a:buNone/>
            </a:pPr>
            <a:r>
              <a:rPr lang="pl-PL" altLang="en-US" sz="2000" dirty="0">
                <a:solidFill>
                  <a:srgbClr val="C00000"/>
                </a:solidFill>
              </a:rPr>
              <a:t>C lub Cel: </a:t>
            </a:r>
            <a:r>
              <a:rPr lang="pl-PL" altLang="en-US" sz="2000" dirty="0"/>
              <a:t>„Idźmy z radością!”</a:t>
            </a:r>
          </a:p>
          <a:p>
            <a:pPr algn="just" eaLnBrk="1" hangingPunct="1">
              <a:lnSpc>
                <a:spcPct val="80000"/>
              </a:lnSpc>
              <a:buFontTx/>
              <a:buNone/>
            </a:pPr>
            <a:r>
              <a:rPr lang="pl-PL" altLang="en-US" sz="2000" dirty="0">
                <a:solidFill>
                  <a:srgbClr val="C00000"/>
                </a:solidFill>
              </a:rPr>
              <a:t>W: </a:t>
            </a:r>
            <a:r>
              <a:rPr lang="pl-PL" altLang="en-US" sz="2000" dirty="0"/>
              <a:t>„Na spotkanie Pana”.</a:t>
            </a:r>
          </a:p>
          <a:p>
            <a:pPr algn="just" eaLnBrk="1" hangingPunct="1">
              <a:lnSpc>
                <a:spcPct val="80000"/>
              </a:lnSpc>
              <a:buFontTx/>
              <a:buNone/>
            </a:pPr>
            <a:endParaRPr lang="pl-PL" altLang="en-US" sz="900" dirty="0">
              <a:solidFill>
                <a:srgbClr val="FF0000"/>
              </a:solidFill>
            </a:endParaRPr>
          </a:p>
          <a:p>
            <a:pPr algn="just" eaLnBrk="1" hangingPunct="1">
              <a:lnSpc>
                <a:spcPct val="80000"/>
              </a:lnSpc>
              <a:buFontTx/>
              <a:buNone/>
            </a:pPr>
            <a:r>
              <a:rPr lang="pl-PL" altLang="en-US" sz="2000" dirty="0">
                <a:solidFill>
                  <a:srgbClr val="C00000"/>
                </a:solidFill>
              </a:rPr>
              <a:t>Procesja wyrusza w stronę ołtarza.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0"/>
            <a:ext cx="8229600" cy="1143000"/>
          </a:xfrm>
        </p:spPr>
        <p:txBody>
          <a:bodyPr/>
          <a:lstStyle/>
          <a:p>
            <a:pPr eaLnBrk="1" hangingPunct="1">
              <a:defRPr/>
            </a:pPr>
            <a:r>
              <a:rPr lang="pl-PL" spc="200" dirty="0">
                <a:solidFill>
                  <a:srgbClr val="510765"/>
                </a:solidFill>
                <a:latin typeface="Albertus Medium" pitchFamily="34" charset="0"/>
              </a:rPr>
              <a:t>Porządek procesji wejścia</a:t>
            </a:r>
          </a:p>
        </p:txBody>
      </p:sp>
      <p:sp>
        <p:nvSpPr>
          <p:cNvPr id="17411" name="Rectangle 4"/>
          <p:cNvSpPr>
            <a:spLocks noGrp="1" noChangeArrowheads="1"/>
          </p:cNvSpPr>
          <p:nvPr>
            <p:ph type="body" sz="half" idx="1"/>
          </p:nvPr>
        </p:nvSpPr>
        <p:spPr>
          <a:xfrm>
            <a:off x="528638" y="1196752"/>
            <a:ext cx="4187825" cy="5514975"/>
          </a:xfrm>
        </p:spPr>
        <p:txBody>
          <a:bodyPr/>
          <a:lstStyle/>
          <a:p>
            <a:pPr eaLnBrk="1" hangingPunct="1">
              <a:lnSpc>
                <a:spcPct val="80000"/>
              </a:lnSpc>
              <a:spcBef>
                <a:spcPts val="1000"/>
              </a:spcBef>
            </a:pPr>
            <a:r>
              <a:rPr lang="pl-PL" altLang="en-US" sz="2400" dirty="0"/>
              <a:t>procesja odbywa się</a:t>
            </a:r>
            <a:br>
              <a:rPr lang="pl-PL" altLang="en-US" sz="2400" dirty="0"/>
            </a:br>
            <a:r>
              <a:rPr lang="pl-PL" altLang="en-US" sz="2400" b="1" dirty="0"/>
              <a:t>długą drogą</a:t>
            </a:r>
            <a:r>
              <a:rPr lang="pl-PL" altLang="en-US" sz="2400" dirty="0"/>
              <a:t>:</a:t>
            </a:r>
            <a:br>
              <a:rPr lang="pl-PL" altLang="en-US" sz="2400" dirty="0"/>
            </a:br>
            <a:r>
              <a:rPr lang="pl-PL" altLang="en-US" sz="2400" dirty="0"/>
              <a:t>górna zakrystia - środkowe przejście do bazyliki</a:t>
            </a:r>
            <a:br>
              <a:rPr lang="pl-PL" altLang="en-US" sz="2400" dirty="0"/>
            </a:br>
            <a:r>
              <a:rPr lang="pl-PL" altLang="en-US" sz="2400" dirty="0"/>
              <a:t>- lewa strona nawy</a:t>
            </a:r>
          </a:p>
          <a:p>
            <a:pPr eaLnBrk="1" hangingPunct="1">
              <a:lnSpc>
                <a:spcPct val="80000"/>
              </a:lnSpc>
              <a:spcBef>
                <a:spcPts val="1000"/>
              </a:spcBef>
            </a:pPr>
            <a:r>
              <a:rPr lang="pl-PL" altLang="en-US" sz="2400" dirty="0"/>
              <a:t>służba ładu czuwa</a:t>
            </a:r>
            <a:br>
              <a:rPr lang="pl-PL" altLang="en-US" sz="2400" dirty="0"/>
            </a:br>
            <a:r>
              <a:rPr lang="pl-PL" altLang="en-US" sz="2400" dirty="0"/>
              <a:t>nad przygotowaniem</a:t>
            </a:r>
            <a:br>
              <a:rPr lang="pl-PL" altLang="en-US" sz="2400" dirty="0"/>
            </a:br>
            <a:r>
              <a:rPr lang="pl-PL" altLang="en-US" sz="2400" dirty="0"/>
              <a:t>drogi procesji</a:t>
            </a:r>
          </a:p>
          <a:p>
            <a:pPr eaLnBrk="1" hangingPunct="1">
              <a:lnSpc>
                <a:spcPct val="80000"/>
              </a:lnSpc>
              <a:spcBef>
                <a:spcPts val="1000"/>
              </a:spcBef>
            </a:pPr>
            <a:r>
              <a:rPr lang="pl-PL" altLang="en-US" sz="2400" dirty="0"/>
              <a:t>ceremoniarze wskazują miejsce kapłanom</a:t>
            </a:r>
            <a:br>
              <a:rPr lang="pl-PL" altLang="en-US" sz="2400" dirty="0"/>
            </a:br>
            <a:r>
              <a:rPr lang="pl-PL" altLang="en-US" sz="2400" dirty="0"/>
              <a:t>i posługującym</a:t>
            </a:r>
          </a:p>
          <a:p>
            <a:pPr eaLnBrk="1" hangingPunct="1">
              <a:lnSpc>
                <a:spcPct val="80000"/>
              </a:lnSpc>
              <a:spcBef>
                <a:spcPts val="1000"/>
              </a:spcBef>
            </a:pPr>
            <a:r>
              <a:rPr lang="pl-PL" altLang="en-US" sz="2400" dirty="0"/>
              <a:t>obok zamieszczono pełny schemat na Eucharystię</a:t>
            </a:r>
            <a:br>
              <a:rPr lang="pl-PL" altLang="en-US" sz="2400" dirty="0"/>
            </a:br>
            <a:r>
              <a:rPr lang="pl-PL" altLang="en-US" sz="2400" dirty="0"/>
              <a:t>– należy go dostosować</a:t>
            </a:r>
            <a:br>
              <a:rPr lang="pl-PL" altLang="en-US" sz="2400" dirty="0"/>
            </a:br>
            <a:r>
              <a:rPr lang="pl-PL" altLang="en-US" sz="2400" dirty="0"/>
              <a:t>do celebracji (np. w sobotę nie będzie L2)</a:t>
            </a:r>
          </a:p>
        </p:txBody>
      </p:sp>
      <p:pic>
        <p:nvPicPr>
          <p:cNvPr id="17412" name="Picture 5"/>
          <p:cNvPicPr>
            <a:picLocks noChangeAspect="1" noChangeArrowheads="1"/>
          </p:cNvPicPr>
          <p:nvPr/>
        </p:nvPicPr>
        <p:blipFill>
          <a:blip r:embed="rId3" cstate="print"/>
          <a:srcRect/>
          <a:stretch>
            <a:fillRect/>
          </a:stretch>
        </p:blipFill>
        <p:spPr bwMode="auto">
          <a:xfrm>
            <a:off x="5003800" y="1268413"/>
            <a:ext cx="3619500" cy="51911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288" y="0"/>
            <a:ext cx="8229600" cy="1143000"/>
          </a:xfrm>
        </p:spPr>
        <p:txBody>
          <a:bodyPr/>
          <a:lstStyle/>
          <a:p>
            <a:pPr eaLnBrk="1" hangingPunct="1">
              <a:defRPr/>
            </a:pPr>
            <a:r>
              <a:rPr lang="pl-PL" spc="200" dirty="0">
                <a:solidFill>
                  <a:srgbClr val="510765"/>
                </a:solidFill>
                <a:latin typeface="Albertus Medium" pitchFamily="34" charset="0"/>
              </a:rPr>
              <a:t>Procesja wejścia - kapłani</a:t>
            </a:r>
          </a:p>
        </p:txBody>
      </p:sp>
      <p:sp>
        <p:nvSpPr>
          <p:cNvPr id="18435" name="Rectangle 3"/>
          <p:cNvSpPr>
            <a:spLocks noGrp="1" noChangeArrowheads="1"/>
          </p:cNvSpPr>
          <p:nvPr>
            <p:ph type="body" sz="half" idx="1"/>
          </p:nvPr>
        </p:nvSpPr>
        <p:spPr>
          <a:xfrm>
            <a:off x="468313" y="1413470"/>
            <a:ext cx="4835525" cy="4895850"/>
          </a:xfrm>
        </p:spPr>
        <p:txBody>
          <a:bodyPr>
            <a:normAutofit/>
          </a:bodyPr>
          <a:lstStyle/>
          <a:p>
            <a:pPr eaLnBrk="1" hangingPunct="1">
              <a:lnSpc>
                <a:spcPct val="90000"/>
              </a:lnSpc>
              <a:spcBef>
                <a:spcPts val="1000"/>
              </a:spcBef>
            </a:pPr>
            <a:r>
              <a:rPr lang="pl-PL" altLang="en-US" sz="2400" dirty="0"/>
              <a:t>kapłani przyklękają</a:t>
            </a:r>
            <a:br>
              <a:rPr lang="pl-PL" altLang="en-US" sz="2400" dirty="0"/>
            </a:br>
            <a:r>
              <a:rPr lang="pl-PL" altLang="en-US" sz="2400" dirty="0"/>
              <a:t>przy wejściu do prezbiterium</a:t>
            </a:r>
          </a:p>
          <a:p>
            <a:pPr eaLnBrk="1" hangingPunct="1">
              <a:lnSpc>
                <a:spcPct val="90000"/>
              </a:lnSpc>
              <a:spcBef>
                <a:spcPts val="1000"/>
              </a:spcBef>
            </a:pPr>
            <a:r>
              <a:rPr lang="pl-PL" altLang="en-US" sz="2400" dirty="0"/>
              <a:t>do ucałowania ołtarza podchodzą od strony tabernakulum</a:t>
            </a:r>
          </a:p>
          <a:p>
            <a:pPr eaLnBrk="1" hangingPunct="1">
              <a:lnSpc>
                <a:spcPct val="90000"/>
              </a:lnSpc>
              <a:spcBef>
                <a:spcPts val="1000"/>
              </a:spcBef>
            </a:pPr>
            <a:r>
              <a:rPr lang="pl-PL" altLang="en-US" sz="2400" dirty="0"/>
              <a:t>po ucałowaniu ołtarza odchodzą prawym przejściem</a:t>
            </a:r>
            <a:br>
              <a:rPr lang="pl-PL" altLang="en-US" sz="2400" dirty="0"/>
            </a:br>
            <a:r>
              <a:rPr lang="pl-PL" altLang="en-US" sz="2400" dirty="0"/>
              <a:t>i zajmują miejsca począwszy</a:t>
            </a:r>
            <a:br>
              <a:rPr lang="pl-PL" altLang="en-US" sz="2400" dirty="0"/>
            </a:br>
            <a:r>
              <a:rPr lang="pl-PL" altLang="en-US" sz="2400" dirty="0"/>
              <a:t>od krzeseł najbliższych prezbiterium </a:t>
            </a:r>
            <a:r>
              <a:rPr lang="pl-PL" altLang="en-US" sz="2400" b="1" dirty="0"/>
              <a:t>(dobrze jest,</a:t>
            </a:r>
            <a:br>
              <a:rPr lang="pl-PL" altLang="en-US" sz="2400" b="1" dirty="0"/>
            </a:br>
            <a:r>
              <a:rPr lang="pl-PL" altLang="en-US" sz="2400" b="1"/>
              <a:t>by przynajmniej pierwsi kapłani</a:t>
            </a:r>
            <a:br>
              <a:rPr lang="pl-PL" altLang="en-US" sz="2400" b="1"/>
            </a:br>
            <a:r>
              <a:rPr lang="pl-PL" altLang="en-US" sz="2400" b="1"/>
              <a:t>w procesji znali </a:t>
            </a:r>
            <a:r>
              <a:rPr lang="pl-PL" altLang="en-US" sz="2400" b="1" dirty="0"/>
              <a:t>te ustalenia)</a:t>
            </a:r>
            <a:endParaRPr lang="pl-PL" altLang="en-US" sz="2400" dirty="0"/>
          </a:p>
          <a:p>
            <a:pPr eaLnBrk="1" hangingPunct="1">
              <a:lnSpc>
                <a:spcPct val="90000"/>
              </a:lnSpc>
              <a:spcBef>
                <a:spcPts val="1000"/>
              </a:spcBef>
            </a:pPr>
            <a:r>
              <a:rPr lang="pl-PL" altLang="en-US" sz="2400" dirty="0"/>
              <a:t>w razie potrzeby miejsca wskazuje ceremoniarz</a:t>
            </a:r>
            <a:endParaRPr lang="pl-PL" altLang="en-US" sz="2400" b="1" dirty="0"/>
          </a:p>
        </p:txBody>
      </p:sp>
      <p:pic>
        <p:nvPicPr>
          <p:cNvPr id="18436" name="Picture 5" descr="b25_OW_wejscie_Ewangeliarz"/>
          <p:cNvPicPr>
            <a:picLocks noGrp="1" noChangeAspect="1" noChangeArrowheads="1"/>
          </p:cNvPicPr>
          <p:nvPr>
            <p:ph sz="quarter" idx="2"/>
          </p:nvPr>
        </p:nvPicPr>
        <p:blipFill>
          <a:blip r:embed="rId2" cstate="print"/>
          <a:srcRect l="2177"/>
          <a:stretch>
            <a:fillRect/>
          </a:stretch>
        </p:blipFill>
        <p:spPr>
          <a:xfrm>
            <a:off x="5436096" y="1340768"/>
            <a:ext cx="3236342" cy="2185987"/>
          </a:xfrm>
          <a:noFill/>
        </p:spPr>
      </p:pic>
      <p:pic>
        <p:nvPicPr>
          <p:cNvPr id="18437" name="Picture 9" descr="http://www.oaza.pl/cdks/wp-content/uploads/2013/02/KO2013ML-18-1024x681.jpg"/>
          <p:cNvPicPr>
            <a:picLocks noChangeAspect="1" noChangeArrowheads="1"/>
          </p:cNvPicPr>
          <p:nvPr/>
        </p:nvPicPr>
        <p:blipFill>
          <a:blip r:embed="rId3" cstate="print"/>
          <a:srcRect l="4376" t="3287" r="14664"/>
          <a:stretch>
            <a:fillRect/>
          </a:stretch>
        </p:blipFill>
        <p:spPr bwMode="auto">
          <a:xfrm>
            <a:off x="5508104" y="3789040"/>
            <a:ext cx="3095625" cy="246221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88913"/>
            <a:ext cx="8229600" cy="1143000"/>
          </a:xfrm>
        </p:spPr>
        <p:txBody>
          <a:bodyPr/>
          <a:lstStyle/>
          <a:p>
            <a:pPr eaLnBrk="1" hangingPunct="1">
              <a:defRPr/>
            </a:pPr>
            <a:r>
              <a:rPr lang="pl-PL" spc="200" dirty="0">
                <a:solidFill>
                  <a:srgbClr val="510765"/>
                </a:solidFill>
                <a:latin typeface="Albertus Medium" pitchFamily="34" charset="0"/>
              </a:rPr>
              <a:t>Okadzenie ołtarza - opcja</a:t>
            </a:r>
          </a:p>
        </p:txBody>
      </p:sp>
      <p:sp>
        <p:nvSpPr>
          <p:cNvPr id="19459" name="Rectangle 4"/>
          <p:cNvSpPr>
            <a:spLocks noGrp="1" noChangeArrowheads="1"/>
          </p:cNvSpPr>
          <p:nvPr>
            <p:ph type="body" sz="half" idx="1"/>
          </p:nvPr>
        </p:nvSpPr>
        <p:spPr/>
        <p:txBody>
          <a:bodyPr>
            <a:normAutofit lnSpcReduction="10000"/>
          </a:bodyPr>
          <a:lstStyle/>
          <a:p>
            <a:pPr eaLnBrk="1" hangingPunct="1"/>
            <a:r>
              <a:rPr lang="pl-PL" altLang="en-US" sz="2800" dirty="0"/>
              <a:t>przed oddaniem kadzielnicy</a:t>
            </a:r>
            <a:br>
              <a:rPr lang="pl-PL" altLang="en-US" sz="2800" dirty="0"/>
            </a:br>
            <a:r>
              <a:rPr lang="pl-PL" altLang="en-US" sz="2800" dirty="0"/>
              <a:t>diakonowi </a:t>
            </a:r>
            <a:br>
              <a:rPr lang="pl-PL" altLang="en-US" sz="2800" dirty="0"/>
            </a:br>
            <a:r>
              <a:rPr lang="pl-PL" altLang="en-US" sz="2800" dirty="0"/>
              <a:t>(nie bezpośrednio</a:t>
            </a:r>
            <a:br>
              <a:rPr lang="pl-PL" altLang="en-US" sz="2800" dirty="0"/>
            </a:br>
            <a:r>
              <a:rPr lang="pl-PL" altLang="en-US" sz="2800" dirty="0"/>
              <a:t>GC) obowiązuje</a:t>
            </a:r>
            <a:br>
              <a:rPr lang="pl-PL" altLang="en-US" sz="2800" dirty="0"/>
            </a:br>
            <a:r>
              <a:rPr lang="pl-PL" altLang="en-US" sz="2800" dirty="0"/>
              <a:t>głęboki ukłon</a:t>
            </a:r>
          </a:p>
          <a:p>
            <a:pPr eaLnBrk="1" hangingPunct="1">
              <a:buFontTx/>
              <a:buNone/>
            </a:pPr>
            <a:endParaRPr lang="pl-PL" altLang="en-US" sz="2800" dirty="0"/>
          </a:p>
          <a:p>
            <a:r>
              <a:rPr lang="pl-PL" altLang="en-US" sz="2800" dirty="0"/>
              <a:t>diakoni towarzyszą</a:t>
            </a:r>
            <a:br>
              <a:rPr lang="pl-PL" altLang="en-US" sz="2800" dirty="0"/>
            </a:br>
            <a:r>
              <a:rPr lang="pl-PL" altLang="en-US" sz="2800" dirty="0"/>
              <a:t>GC przy okadzeniu ołtarza</a:t>
            </a:r>
          </a:p>
        </p:txBody>
      </p:sp>
      <p:pic>
        <p:nvPicPr>
          <p:cNvPr id="3" name="Obraz 2" descr="Obraz zawierający wewnątrz, ołtarz, szata&#10;&#10;Opis wygenerowany automatycznie">
            <a:extLst>
              <a:ext uri="{FF2B5EF4-FFF2-40B4-BE49-F238E27FC236}">
                <a16:creationId xmlns:a16="http://schemas.microsoft.com/office/drawing/2014/main" id="{ED8C44DD-D87E-4EF0-8E26-6C76CF63A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1772816"/>
            <a:ext cx="4572000" cy="304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8313" y="0"/>
            <a:ext cx="8229600" cy="1143000"/>
          </a:xfrm>
        </p:spPr>
        <p:txBody>
          <a:bodyPr/>
          <a:lstStyle/>
          <a:p>
            <a:pPr eaLnBrk="1" hangingPunct="1">
              <a:defRPr/>
            </a:pPr>
            <a:r>
              <a:rPr lang="pl-PL" altLang="en-US" sz="4000" spc="100" dirty="0">
                <a:solidFill>
                  <a:srgbClr val="510765"/>
                </a:solidFill>
                <a:latin typeface="Albertus Medium" pitchFamily="34" charset="0"/>
              </a:rPr>
              <a:t>Zajmowanie miejsc w prezbiterium</a:t>
            </a:r>
          </a:p>
        </p:txBody>
      </p:sp>
      <p:pic>
        <p:nvPicPr>
          <p:cNvPr id="20483" name="Picture 9" descr="b34_OW_podawanie_ Mszalu"/>
          <p:cNvPicPr>
            <a:picLocks noGrp="1" noChangeAspect="1" noChangeArrowheads="1"/>
          </p:cNvPicPr>
          <p:nvPr>
            <p:ph sz="quarter" idx="3"/>
          </p:nvPr>
        </p:nvPicPr>
        <p:blipFill>
          <a:blip r:embed="rId2" cstate="print"/>
          <a:srcRect/>
          <a:stretch>
            <a:fillRect/>
          </a:stretch>
        </p:blipFill>
        <p:spPr>
          <a:xfrm>
            <a:off x="468313" y="3860800"/>
            <a:ext cx="3311525" cy="2187575"/>
          </a:xfrm>
          <a:noFill/>
        </p:spPr>
      </p:pic>
      <p:pic>
        <p:nvPicPr>
          <p:cNvPr id="20484" name="Picture 10" descr="b65_LS_homila_strona_darow"/>
          <p:cNvPicPr>
            <a:picLocks noGrp="1" noChangeAspect="1" noChangeArrowheads="1"/>
          </p:cNvPicPr>
          <p:nvPr>
            <p:ph sz="quarter" idx="2"/>
          </p:nvPr>
        </p:nvPicPr>
        <p:blipFill>
          <a:blip r:embed="rId3" cstate="print"/>
          <a:srcRect/>
          <a:stretch>
            <a:fillRect/>
          </a:stretch>
        </p:blipFill>
        <p:spPr>
          <a:xfrm>
            <a:off x="468313" y="1341438"/>
            <a:ext cx="3308350" cy="2185987"/>
          </a:xfrm>
          <a:noFill/>
        </p:spPr>
      </p:pic>
      <p:pic>
        <p:nvPicPr>
          <p:cNvPr id="20485" name="Picture 8"/>
          <p:cNvPicPr>
            <a:picLocks noChangeAspect="1" noChangeArrowheads="1"/>
          </p:cNvPicPr>
          <p:nvPr/>
        </p:nvPicPr>
        <p:blipFill>
          <a:blip r:embed="rId4" cstate="print"/>
          <a:srcRect/>
          <a:stretch>
            <a:fillRect/>
          </a:stretch>
        </p:blipFill>
        <p:spPr bwMode="auto">
          <a:xfrm>
            <a:off x="4067175" y="1268413"/>
            <a:ext cx="4826000" cy="504031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normAutofit fontScale="90000"/>
          </a:bodyPr>
          <a:lstStyle/>
          <a:p>
            <a:pPr eaLnBrk="1" hangingPunct="1">
              <a:defRPr/>
            </a:pPr>
            <a:r>
              <a:rPr lang="pl-PL" sz="4000" spc="600" dirty="0">
                <a:solidFill>
                  <a:srgbClr val="510765"/>
                </a:solidFill>
                <a:latin typeface="Albertus Medium" pitchFamily="34" charset="0"/>
              </a:rPr>
              <a:t>Posługa przy miejscu przewodniczenia</a:t>
            </a:r>
          </a:p>
        </p:txBody>
      </p:sp>
      <p:sp>
        <p:nvSpPr>
          <p:cNvPr id="21507" name="Rectangle 8"/>
          <p:cNvSpPr>
            <a:spLocks noGrp="1" noChangeArrowheads="1"/>
          </p:cNvSpPr>
          <p:nvPr>
            <p:ph type="body" sz="half" idx="1"/>
          </p:nvPr>
        </p:nvSpPr>
        <p:spPr>
          <a:xfrm>
            <a:off x="539750" y="1700213"/>
            <a:ext cx="4038600" cy="4525962"/>
          </a:xfrm>
        </p:spPr>
        <p:txBody>
          <a:bodyPr/>
          <a:lstStyle/>
          <a:p>
            <a:pPr eaLnBrk="1" hangingPunct="1"/>
            <a:r>
              <a:rPr lang="pl-PL" altLang="en-US" sz="2400" dirty="0"/>
              <a:t>ministranci mikrofonu</a:t>
            </a:r>
            <a:br>
              <a:rPr lang="pl-PL" altLang="en-US" sz="2400" dirty="0"/>
            </a:br>
            <a:r>
              <a:rPr lang="pl-PL" altLang="en-US" sz="2400" dirty="0"/>
              <a:t>i księgi ustawiają się tak,</a:t>
            </a:r>
            <a:br>
              <a:rPr lang="pl-PL" altLang="en-US" sz="2400" dirty="0"/>
            </a:br>
            <a:r>
              <a:rPr lang="pl-PL" altLang="en-US" sz="2400" dirty="0"/>
              <a:t>by nie zasłaniać wiernym GC i by nie utrudniać mu sprawowania Mszy</a:t>
            </a:r>
            <a:br>
              <a:rPr lang="pl-PL" altLang="en-US" sz="2400" dirty="0"/>
            </a:br>
            <a:r>
              <a:rPr lang="pl-PL" altLang="en-US" sz="2400" dirty="0"/>
              <a:t>(tekst musi być widoczny, mikrofon powinien ułatwiać emisję głosu</a:t>
            </a:r>
            <a:br>
              <a:rPr lang="pl-PL" altLang="en-US" sz="2400" dirty="0"/>
            </a:br>
            <a:r>
              <a:rPr lang="pl-PL" altLang="en-US" sz="2400" dirty="0"/>
              <a:t>i nie przeszkadzać</a:t>
            </a:r>
            <a:br>
              <a:rPr lang="pl-PL" altLang="en-US" sz="2400" dirty="0"/>
            </a:br>
            <a:r>
              <a:rPr lang="pl-PL" altLang="en-US" sz="2400" dirty="0"/>
              <a:t>w wykonywaniu gestów </a:t>
            </a:r>
            <a:br>
              <a:rPr lang="pl-PL" altLang="en-US" sz="2400" dirty="0"/>
            </a:br>
            <a:r>
              <a:rPr lang="pl-PL" altLang="en-US" sz="2400" dirty="0"/>
              <a:t>np. rozkładania rąk)</a:t>
            </a:r>
          </a:p>
        </p:txBody>
      </p:sp>
      <p:pic>
        <p:nvPicPr>
          <p:cNvPr id="21508" name="Picture 7" descr="b34_OW_podawanie_ Mszalu"/>
          <p:cNvPicPr>
            <a:picLocks noGrp="1" noChangeAspect="1" noChangeArrowheads="1"/>
          </p:cNvPicPr>
          <p:nvPr>
            <p:ph sz="quarter" idx="2"/>
          </p:nvPr>
        </p:nvPicPr>
        <p:blipFill>
          <a:blip r:embed="rId2" cstate="print"/>
          <a:srcRect l="4073" t="4602" r="2335" b="6458"/>
          <a:stretch>
            <a:fillRect/>
          </a:stretch>
        </p:blipFill>
        <p:spPr>
          <a:xfrm>
            <a:off x="5148263" y="1628775"/>
            <a:ext cx="3325812" cy="2087563"/>
          </a:xfrm>
          <a:noFill/>
        </p:spPr>
      </p:pic>
      <p:pic>
        <p:nvPicPr>
          <p:cNvPr id="21509" name="Picture 11" descr="b35_OW_odejscie_po_podaniu_mszalu"/>
          <p:cNvPicPr>
            <a:picLocks noGrp="1" noChangeAspect="1" noChangeArrowheads="1"/>
          </p:cNvPicPr>
          <p:nvPr>
            <p:ph sz="quarter" idx="3"/>
          </p:nvPr>
        </p:nvPicPr>
        <p:blipFill>
          <a:blip r:embed="rId3" cstate="print"/>
          <a:srcRect l="1942" t="6329" r="2380"/>
          <a:stretch>
            <a:fillRect/>
          </a:stretch>
        </p:blipFill>
        <p:spPr>
          <a:xfrm>
            <a:off x="5148263" y="3789363"/>
            <a:ext cx="3311525" cy="2141537"/>
          </a:xfr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88640"/>
            <a:ext cx="8229600" cy="1143000"/>
          </a:xfrm>
        </p:spPr>
        <p:txBody>
          <a:bodyPr/>
          <a:lstStyle/>
          <a:p>
            <a:pPr eaLnBrk="1" hangingPunct="1">
              <a:defRPr/>
            </a:pPr>
            <a:r>
              <a:rPr lang="pl-PL" spc="200" dirty="0">
                <a:solidFill>
                  <a:srgbClr val="510765"/>
                </a:solidFill>
                <a:latin typeface="Albertus Medium" pitchFamily="34" charset="0"/>
              </a:rPr>
              <a:t>Obrzędy wstępne</a:t>
            </a:r>
          </a:p>
        </p:txBody>
      </p:sp>
      <p:pic>
        <p:nvPicPr>
          <p:cNvPr id="22531" name="Picture 7" descr="bazylika-strona słowa"/>
          <p:cNvPicPr>
            <a:picLocks noGrp="1" noChangeAspect="1" noChangeArrowheads="1"/>
          </p:cNvPicPr>
          <p:nvPr>
            <p:ph idx="1"/>
          </p:nvPr>
        </p:nvPicPr>
        <p:blipFill>
          <a:blip r:embed="rId2" cstate="print"/>
          <a:srcRect/>
          <a:stretch>
            <a:fillRect/>
          </a:stretch>
        </p:blipFill>
        <p:spPr>
          <a:xfrm>
            <a:off x="1116013" y="1557338"/>
            <a:ext cx="6911975" cy="4570412"/>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8313" y="115888"/>
            <a:ext cx="8229600" cy="1143000"/>
          </a:xfrm>
        </p:spPr>
        <p:txBody>
          <a:bodyPr/>
          <a:lstStyle/>
          <a:p>
            <a:pPr eaLnBrk="1" hangingPunct="1"/>
            <a:r>
              <a:rPr lang="pl-PL" altLang="en-US" sz="4000" dirty="0">
                <a:solidFill>
                  <a:srgbClr val="510765"/>
                </a:solidFill>
                <a:latin typeface="Albertus Medium" pitchFamily="34" charset="0"/>
              </a:rPr>
              <a:t>Przywitania i przemówienia (opcja)</a:t>
            </a:r>
          </a:p>
        </p:txBody>
      </p:sp>
      <p:sp>
        <p:nvSpPr>
          <p:cNvPr id="23555" name="Rectangle 8"/>
          <p:cNvSpPr>
            <a:spLocks noGrp="1" noChangeArrowheads="1"/>
          </p:cNvSpPr>
          <p:nvPr>
            <p:ph type="body" sz="half" idx="3"/>
          </p:nvPr>
        </p:nvSpPr>
        <p:spPr>
          <a:xfrm>
            <a:off x="611188" y="4076700"/>
            <a:ext cx="7848600" cy="2187575"/>
          </a:xfrm>
        </p:spPr>
        <p:txBody>
          <a:bodyPr/>
          <a:lstStyle/>
          <a:p>
            <a:pPr eaLnBrk="1" hangingPunct="1">
              <a:lnSpc>
                <a:spcPct val="90000"/>
              </a:lnSpc>
            </a:pPr>
            <a:r>
              <a:rPr lang="pl-PL" altLang="en-US" sz="2800"/>
              <a:t>po pozdrowieniu może nastąpić powitanie</a:t>
            </a:r>
            <a:br>
              <a:rPr lang="pl-PL" altLang="en-US" sz="2800"/>
            </a:br>
            <a:r>
              <a:rPr lang="pl-PL" altLang="en-US" sz="2800"/>
              <a:t>przez o.</a:t>
            </a:r>
            <a:r>
              <a:rPr lang="pl-PL" altLang="en-US" sz="1400"/>
              <a:t> </a:t>
            </a:r>
            <a:r>
              <a:rPr lang="pl-PL" altLang="en-US" sz="2800"/>
              <a:t>Przeora Jasnej Góry, przedstawicieli Ruchu czy Moderatora Generalnego</a:t>
            </a:r>
          </a:p>
          <a:p>
            <a:pPr eaLnBrk="1" hangingPunct="1">
              <a:lnSpc>
                <a:spcPct val="90000"/>
              </a:lnSpc>
            </a:pPr>
            <a:r>
              <a:rPr lang="pl-PL" altLang="en-US" sz="2800"/>
              <a:t>w razie potrzeby ministrant mikrofonu</a:t>
            </a:r>
            <a:br>
              <a:rPr lang="pl-PL" altLang="en-US" sz="2800"/>
            </a:br>
            <a:r>
              <a:rPr lang="pl-PL" altLang="en-US" sz="2800"/>
              <a:t>podaje mikrofon – jak na zdjęciu</a:t>
            </a:r>
          </a:p>
        </p:txBody>
      </p:sp>
      <p:pic>
        <p:nvPicPr>
          <p:cNvPr id="23556" name="Picture 9" descr="b30_OW_powitanie_przez_O_Przeora"/>
          <p:cNvPicPr>
            <a:picLocks noGrp="1" noChangeAspect="1" noChangeArrowheads="1"/>
          </p:cNvPicPr>
          <p:nvPr>
            <p:ph sz="quarter" idx="1"/>
          </p:nvPr>
        </p:nvPicPr>
        <p:blipFill>
          <a:blip r:embed="rId2" cstate="print"/>
          <a:srcRect/>
          <a:stretch>
            <a:fillRect/>
          </a:stretch>
        </p:blipFill>
        <p:spPr>
          <a:xfrm>
            <a:off x="822325" y="1600200"/>
            <a:ext cx="3308350" cy="2185988"/>
          </a:xfrm>
          <a:noFill/>
        </p:spPr>
      </p:pic>
      <p:pic>
        <p:nvPicPr>
          <p:cNvPr id="23557" name="Picture 10" descr="b31_OW_powitanie_ ks_kardynała"/>
          <p:cNvPicPr>
            <a:picLocks noGrp="1" noChangeAspect="1" noChangeArrowheads="1"/>
          </p:cNvPicPr>
          <p:nvPr>
            <p:ph sz="quarter" idx="2"/>
          </p:nvPr>
        </p:nvPicPr>
        <p:blipFill>
          <a:blip r:embed="rId3" cstate="print"/>
          <a:srcRect/>
          <a:stretch>
            <a:fillRect/>
          </a:stretch>
        </p:blipFill>
        <p:spPr>
          <a:xfrm>
            <a:off x="5013325" y="1600200"/>
            <a:ext cx="3308350" cy="2185988"/>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defRPr/>
            </a:pPr>
            <a:r>
              <a:rPr lang="pl-PL" sz="4000" spc="200" dirty="0">
                <a:solidFill>
                  <a:srgbClr val="510765"/>
                </a:solidFill>
                <a:latin typeface="Albertus Medium" pitchFamily="34" charset="0"/>
              </a:rPr>
              <a:t>Liturgia słowa</a:t>
            </a:r>
            <a:br>
              <a:rPr lang="pl-PL" sz="4000" spc="200" dirty="0">
                <a:solidFill>
                  <a:srgbClr val="510765"/>
                </a:solidFill>
                <a:latin typeface="Albertus Medium" pitchFamily="34" charset="0"/>
              </a:rPr>
            </a:br>
            <a:r>
              <a:rPr lang="pl-PL" sz="4000" spc="200" dirty="0">
                <a:solidFill>
                  <a:srgbClr val="510765"/>
                </a:solidFill>
                <a:latin typeface="Albertus Medium" pitchFamily="34" charset="0"/>
              </a:rPr>
              <a:t>– podchodzenie do ambony</a:t>
            </a:r>
          </a:p>
        </p:txBody>
      </p:sp>
      <p:sp>
        <p:nvSpPr>
          <p:cNvPr id="24579" name="Rectangle 7"/>
          <p:cNvSpPr>
            <a:spLocks noGrp="1" noChangeArrowheads="1"/>
          </p:cNvSpPr>
          <p:nvPr>
            <p:ph type="body" sz="half" idx="1"/>
          </p:nvPr>
        </p:nvSpPr>
        <p:spPr>
          <a:xfrm>
            <a:off x="467544" y="1772816"/>
            <a:ext cx="4391025" cy="4536504"/>
          </a:xfrm>
        </p:spPr>
        <p:txBody>
          <a:bodyPr/>
          <a:lstStyle/>
          <a:p>
            <a:pPr eaLnBrk="1" hangingPunct="1"/>
            <a:r>
              <a:rPr lang="pl-PL" altLang="en-US" sz="2800"/>
              <a:t>lektor </a:t>
            </a:r>
            <a:r>
              <a:rPr lang="pl-PL" altLang="en-US" sz="2800" dirty="0"/>
              <a:t>idzie do ambony</a:t>
            </a:r>
            <a:br>
              <a:rPr lang="pl-PL" altLang="en-US" sz="2800" dirty="0"/>
            </a:br>
            <a:r>
              <a:rPr lang="pl-PL" altLang="en-US" sz="2800" dirty="0"/>
              <a:t>gdy ks. bp usiądzie</a:t>
            </a:r>
            <a:br>
              <a:rPr lang="pl-PL" altLang="en-US" sz="2800" dirty="0"/>
            </a:br>
            <a:r>
              <a:rPr lang="pl-PL" altLang="en-US" sz="2800" dirty="0"/>
              <a:t>(jeśli jest komentarz przed liturgią słowa</a:t>
            </a:r>
            <a:br>
              <a:rPr lang="pl-PL" altLang="en-US" sz="2800" dirty="0"/>
            </a:br>
            <a:r>
              <a:rPr lang="pl-PL" altLang="en-US" sz="2800" dirty="0"/>
              <a:t>to po tym </a:t>
            </a:r>
            <a:r>
              <a:rPr lang="pl-PL" altLang="en-US" sz="2800"/>
              <a:t>komentarzu)</a:t>
            </a:r>
          </a:p>
          <a:p>
            <a:pPr eaLnBrk="1" hangingPunct="1">
              <a:buNone/>
            </a:pPr>
            <a:endParaRPr lang="pl-PL" altLang="en-US" sz="2400"/>
          </a:p>
          <a:p>
            <a:pPr eaLnBrk="1" hangingPunct="1"/>
            <a:r>
              <a:rPr lang="pl-PL" altLang="en-US" sz="2800"/>
              <a:t>jeśli lektor podchodząc</a:t>
            </a:r>
            <a:br>
              <a:rPr lang="pl-PL" altLang="en-US" sz="2800"/>
            </a:br>
            <a:r>
              <a:rPr lang="pl-PL" altLang="en-US" sz="2800"/>
              <a:t>i odchodząc na miejsce przekracza oś ołtarza – kłania się w jego stronę</a:t>
            </a:r>
          </a:p>
          <a:p>
            <a:pPr eaLnBrk="1" hangingPunct="1">
              <a:buNone/>
            </a:pPr>
            <a:endParaRPr lang="pl-PL" altLang="en-US" sz="2800" dirty="0"/>
          </a:p>
        </p:txBody>
      </p:sp>
      <p:pic>
        <p:nvPicPr>
          <p:cNvPr id="24580" name="Picture 6" descr="b42_LS_Lektor1"/>
          <p:cNvPicPr>
            <a:picLocks noGrp="1" noChangeAspect="1" noChangeArrowheads="1"/>
          </p:cNvPicPr>
          <p:nvPr>
            <p:ph sz="quarter" idx="2"/>
          </p:nvPr>
        </p:nvPicPr>
        <p:blipFill>
          <a:blip r:embed="rId2" cstate="print"/>
          <a:srcRect/>
          <a:stretch>
            <a:fillRect/>
          </a:stretch>
        </p:blipFill>
        <p:spPr>
          <a:xfrm>
            <a:off x="5003800" y="1700213"/>
            <a:ext cx="3308350" cy="2185987"/>
          </a:xfrm>
          <a:noFill/>
        </p:spPr>
      </p:pic>
      <p:pic>
        <p:nvPicPr>
          <p:cNvPr id="24581" name="Picture 9" descr="b43_LS_lektor_i_ psalterzysta"/>
          <p:cNvPicPr>
            <a:picLocks noGrp="1" noChangeAspect="1" noChangeArrowheads="1"/>
          </p:cNvPicPr>
          <p:nvPr>
            <p:ph sz="quarter" idx="3"/>
          </p:nvPr>
        </p:nvPicPr>
        <p:blipFill>
          <a:blip r:embed="rId3" cstate="print"/>
          <a:srcRect l="14989" t="9622" r="11079"/>
          <a:stretch>
            <a:fillRect/>
          </a:stretch>
        </p:blipFill>
        <p:spPr>
          <a:xfrm>
            <a:off x="5003800" y="4149725"/>
            <a:ext cx="3313113" cy="2382838"/>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1520" y="274638"/>
            <a:ext cx="8568952" cy="1143000"/>
          </a:xfrm>
        </p:spPr>
        <p:txBody>
          <a:bodyPr>
            <a:normAutofit fontScale="90000"/>
          </a:bodyPr>
          <a:lstStyle/>
          <a:p>
            <a:pPr eaLnBrk="1" hangingPunct="1"/>
            <a:r>
              <a:rPr lang="pl-PL" altLang="en-US" sz="4000" spc="300" dirty="0">
                <a:solidFill>
                  <a:srgbClr val="510765"/>
                </a:solidFill>
                <a:latin typeface="Albertus Medium" pitchFamily="34" charset="0"/>
              </a:rPr>
              <a:t>Procesja na Ewangelię - z kadzidłem </a:t>
            </a:r>
            <a:r>
              <a:rPr lang="pl-PL" altLang="en-US" sz="4000" dirty="0">
                <a:solidFill>
                  <a:srgbClr val="510765"/>
                </a:solidFill>
                <a:latin typeface="Albertus Medium" pitchFamily="34" charset="0"/>
              </a:rPr>
              <a:t>(opcja)</a:t>
            </a:r>
          </a:p>
        </p:txBody>
      </p:sp>
      <p:pic>
        <p:nvPicPr>
          <p:cNvPr id="25603" name="Picture 7" descr="b44_LS_Ewangelia_zasypanie_kadzidla"/>
          <p:cNvPicPr>
            <a:picLocks noGrp="1" noChangeAspect="1" noChangeArrowheads="1"/>
          </p:cNvPicPr>
          <p:nvPr>
            <p:ph sz="quarter" idx="2"/>
          </p:nvPr>
        </p:nvPicPr>
        <p:blipFill>
          <a:blip r:embed="rId2" cstate="print"/>
          <a:srcRect/>
          <a:stretch>
            <a:fillRect/>
          </a:stretch>
        </p:blipFill>
        <p:spPr>
          <a:xfrm>
            <a:off x="323850" y="1700213"/>
            <a:ext cx="2949575" cy="4465637"/>
          </a:xfrm>
          <a:noFill/>
        </p:spPr>
      </p:pic>
      <p:pic>
        <p:nvPicPr>
          <p:cNvPr id="25604" name="Picture 8" descr="b45_LS_Ewangelia_kadzidlo"/>
          <p:cNvPicPr>
            <a:picLocks noGrp="1" noChangeAspect="1" noChangeArrowheads="1"/>
          </p:cNvPicPr>
          <p:nvPr>
            <p:ph sz="quarter" idx="3"/>
          </p:nvPr>
        </p:nvPicPr>
        <p:blipFill>
          <a:blip r:embed="rId3" cstate="print"/>
          <a:srcRect l="4332" t="9561" r="2167" b="4514"/>
          <a:stretch>
            <a:fillRect/>
          </a:stretch>
        </p:blipFill>
        <p:spPr>
          <a:xfrm>
            <a:off x="4572000" y="1700808"/>
            <a:ext cx="3455988" cy="2098104"/>
          </a:xfrm>
          <a:noFill/>
        </p:spPr>
      </p:pic>
      <p:sp>
        <p:nvSpPr>
          <p:cNvPr id="25605" name="Text Box 9"/>
          <p:cNvSpPr txBox="1">
            <a:spLocks noChangeArrowheads="1"/>
          </p:cNvSpPr>
          <p:nvPr/>
        </p:nvSpPr>
        <p:spPr bwMode="auto">
          <a:xfrm>
            <a:off x="3635896" y="3861048"/>
            <a:ext cx="5112965" cy="2724150"/>
          </a:xfrm>
          <a:prstGeom prst="rect">
            <a:avLst/>
          </a:prstGeom>
          <a:noFill/>
          <a:ln w="9525">
            <a:noFill/>
            <a:miter lim="800000"/>
            <a:headEnd/>
            <a:tailEnd/>
          </a:ln>
        </p:spPr>
        <p:txBody>
          <a:bodyPr wrap="square">
            <a:spAutoFit/>
          </a:bodyPr>
          <a:lstStyle/>
          <a:p>
            <a:pPr>
              <a:spcBef>
                <a:spcPct val="50000"/>
              </a:spcBef>
              <a:buFontTx/>
              <a:buChar char="•"/>
            </a:pPr>
            <a:r>
              <a:rPr lang="pl-PL" altLang="en-US" dirty="0"/>
              <a:t> </a:t>
            </a:r>
            <a:r>
              <a:rPr lang="pl-PL" altLang="en-US" b="1" dirty="0"/>
              <a:t>ministranci kadzidła</a:t>
            </a:r>
            <a:r>
              <a:rPr lang="pl-PL" altLang="en-US" dirty="0"/>
              <a:t> podchodzą przejściem</a:t>
            </a:r>
            <a:br>
              <a:rPr lang="pl-PL" altLang="en-US" dirty="0"/>
            </a:br>
            <a:r>
              <a:rPr lang="pl-PL" altLang="en-US" dirty="0"/>
              <a:t>  za ołtarzem przedsoborowym bezpośrednio</a:t>
            </a:r>
            <a:br>
              <a:rPr lang="pl-PL" altLang="en-US" dirty="0"/>
            </a:br>
            <a:r>
              <a:rPr lang="pl-PL" altLang="en-US" dirty="0"/>
              <a:t>  do miejsca przewodniczenia</a:t>
            </a:r>
          </a:p>
          <a:p>
            <a:pPr>
              <a:spcBef>
                <a:spcPct val="50000"/>
              </a:spcBef>
              <a:buFontTx/>
              <a:buChar char="•"/>
            </a:pPr>
            <a:r>
              <a:rPr lang="pl-PL" altLang="en-US" dirty="0"/>
              <a:t> do zasypania kadzidła klękają przed ks. biskupem</a:t>
            </a:r>
          </a:p>
          <a:p>
            <a:pPr>
              <a:spcBef>
                <a:spcPct val="50000"/>
              </a:spcBef>
              <a:buFontTx/>
              <a:buChar char="•"/>
            </a:pPr>
            <a:r>
              <a:rPr lang="pl-PL" altLang="en-US" dirty="0"/>
              <a:t> po zasypaniu kadzidła ustawiają się przed katedrą</a:t>
            </a:r>
            <a:br>
              <a:rPr lang="pl-PL" altLang="en-US" dirty="0"/>
            </a:br>
            <a:r>
              <a:rPr lang="pl-PL" altLang="en-US" dirty="0"/>
              <a:t>  w taki sposób, by diakon mógł wejść pomiędzy nich</a:t>
            </a:r>
          </a:p>
          <a:p>
            <a:pPr>
              <a:spcBef>
                <a:spcPct val="50000"/>
              </a:spcBef>
              <a:buFontTx/>
              <a:buChar char="•"/>
            </a:pPr>
            <a:r>
              <a:rPr lang="pl-PL" altLang="en-US" dirty="0"/>
              <a:t> po przyjęciu błogosławieństwa przez diakona</a:t>
            </a:r>
            <a:br>
              <a:rPr lang="pl-PL" altLang="en-US" dirty="0"/>
            </a:br>
            <a:r>
              <a:rPr lang="pl-PL" altLang="en-US" dirty="0"/>
              <a:t>  idą wraz z nim do ołtarza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95288" y="0"/>
            <a:ext cx="8229600" cy="1143000"/>
          </a:xfrm>
        </p:spPr>
        <p:txBody>
          <a:bodyPr/>
          <a:lstStyle/>
          <a:p>
            <a:pPr eaLnBrk="1" hangingPunct="1">
              <a:defRPr/>
            </a:pPr>
            <a:r>
              <a:rPr lang="pl-PL" spc="200" dirty="0">
                <a:solidFill>
                  <a:srgbClr val="510765"/>
                </a:solidFill>
                <a:latin typeface="Albertus Medium" pitchFamily="34" charset="0"/>
              </a:rPr>
              <a:t>Procesja na Ewangelię</a:t>
            </a:r>
          </a:p>
        </p:txBody>
      </p:sp>
      <p:sp>
        <p:nvSpPr>
          <p:cNvPr id="26627" name="Rectangle 6"/>
          <p:cNvSpPr>
            <a:spLocks noGrp="1" noChangeArrowheads="1"/>
          </p:cNvSpPr>
          <p:nvPr>
            <p:ph type="body" sz="half" idx="3"/>
          </p:nvPr>
        </p:nvSpPr>
        <p:spPr>
          <a:xfrm>
            <a:off x="1116013" y="3644900"/>
            <a:ext cx="7258050" cy="2919413"/>
          </a:xfrm>
        </p:spPr>
        <p:txBody>
          <a:bodyPr/>
          <a:lstStyle/>
          <a:p>
            <a:pPr eaLnBrk="1" hangingPunct="1"/>
            <a:r>
              <a:rPr lang="pl-PL" altLang="en-US" sz="2400"/>
              <a:t>Diakon (i ewentualnie ministranci kadzidła)</a:t>
            </a:r>
            <a:br>
              <a:rPr lang="pl-PL" altLang="en-US" sz="2400"/>
            </a:br>
            <a:r>
              <a:rPr lang="pl-PL" altLang="en-US" sz="2400"/>
              <a:t>podchodzą od strony tabernakulum</a:t>
            </a:r>
          </a:p>
          <a:p>
            <a:pPr eaLnBrk="1" hangingPunct="1"/>
            <a:r>
              <a:rPr lang="pl-PL" altLang="en-US" sz="2400"/>
              <a:t>Ministranci światła podchodzą od strony ludu</a:t>
            </a:r>
          </a:p>
          <a:p>
            <a:pPr eaLnBrk="1" hangingPunct="1"/>
            <a:r>
              <a:rPr lang="pl-PL" altLang="en-US" sz="2400"/>
              <a:t>Na znak diakona wszyscy czynią głęboki pokłon</a:t>
            </a:r>
            <a:br>
              <a:rPr lang="pl-PL" altLang="en-US" sz="2400"/>
            </a:br>
            <a:r>
              <a:rPr lang="pl-PL" altLang="en-US" sz="2400"/>
              <a:t>do ołtarza, po czym </a:t>
            </a:r>
            <a:r>
              <a:rPr lang="pl-PL" altLang="en-US" sz="2400" u="sng"/>
              <a:t>jednocześnie</a:t>
            </a:r>
            <a:r>
              <a:rPr lang="pl-PL" altLang="en-US" sz="2400"/>
              <a:t> diakon bierze Ewangeliarz, ministranci światła – świece</a:t>
            </a:r>
            <a:br>
              <a:rPr lang="pl-PL" altLang="en-US" sz="2400"/>
            </a:br>
            <a:r>
              <a:rPr lang="pl-PL" altLang="en-US" sz="2400"/>
              <a:t>i odwróciwszy się idą do ambony</a:t>
            </a:r>
          </a:p>
        </p:txBody>
      </p:sp>
      <p:pic>
        <p:nvPicPr>
          <p:cNvPr id="26628" name="Picture 7" descr="b46_LS_Ewangelila_kadzidlo2"/>
          <p:cNvPicPr>
            <a:picLocks noGrp="1" noChangeAspect="1" noChangeArrowheads="1"/>
          </p:cNvPicPr>
          <p:nvPr>
            <p:ph sz="quarter" idx="1"/>
          </p:nvPr>
        </p:nvPicPr>
        <p:blipFill>
          <a:blip r:embed="rId2" cstate="print"/>
          <a:srcRect/>
          <a:stretch>
            <a:fillRect/>
          </a:stretch>
        </p:blipFill>
        <p:spPr>
          <a:xfrm>
            <a:off x="827088" y="1196975"/>
            <a:ext cx="3308350" cy="2185988"/>
          </a:xfrm>
          <a:noFill/>
        </p:spPr>
      </p:pic>
      <p:pic>
        <p:nvPicPr>
          <p:cNvPr id="26629" name="Picture 8" descr="b47_LS_Ewangelia_kadzidlo2"/>
          <p:cNvPicPr>
            <a:picLocks noGrp="1" noChangeAspect="1" noChangeArrowheads="1"/>
          </p:cNvPicPr>
          <p:nvPr>
            <p:ph sz="quarter" idx="2"/>
          </p:nvPr>
        </p:nvPicPr>
        <p:blipFill>
          <a:blip r:embed="rId3" cstate="print"/>
          <a:srcRect/>
          <a:stretch>
            <a:fillRect/>
          </a:stretch>
        </p:blipFill>
        <p:spPr>
          <a:xfrm>
            <a:off x="5003800" y="1196975"/>
            <a:ext cx="3308350" cy="2185988"/>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125413"/>
            <a:ext cx="8229600" cy="1143000"/>
          </a:xfrm>
        </p:spPr>
        <p:txBody>
          <a:bodyPr/>
          <a:lstStyle/>
          <a:p>
            <a:pPr eaLnBrk="1" hangingPunct="1">
              <a:defRPr/>
            </a:pPr>
            <a:r>
              <a:rPr lang="pl-PL" sz="4000" spc="150" dirty="0">
                <a:solidFill>
                  <a:srgbClr val="510765"/>
                </a:solidFill>
                <a:latin typeface="Albertus Medium" pitchFamily="34" charset="0"/>
              </a:rPr>
              <a:t>Błogosławieństwo Ewangeliarzem</a:t>
            </a:r>
          </a:p>
        </p:txBody>
      </p:sp>
      <p:sp>
        <p:nvSpPr>
          <p:cNvPr id="27651" name="Rectangle 4"/>
          <p:cNvSpPr>
            <a:spLocks noGrp="1" noChangeArrowheads="1"/>
          </p:cNvSpPr>
          <p:nvPr>
            <p:ph type="body" sz="half" idx="1"/>
          </p:nvPr>
        </p:nvSpPr>
        <p:spPr>
          <a:xfrm>
            <a:off x="457200" y="1341438"/>
            <a:ext cx="4038600" cy="5183187"/>
          </a:xfrm>
        </p:spPr>
        <p:txBody>
          <a:bodyPr>
            <a:normAutofit lnSpcReduction="10000"/>
          </a:bodyPr>
          <a:lstStyle/>
          <a:p>
            <a:pPr eaLnBrk="1" hangingPunct="1">
              <a:lnSpc>
                <a:spcPct val="90000"/>
              </a:lnSpc>
            </a:pPr>
            <a:r>
              <a:rPr lang="pl-PL" altLang="en-US" sz="2400" dirty="0"/>
              <a:t>po proklamacji Ewangelii</a:t>
            </a:r>
            <a:br>
              <a:rPr lang="pl-PL" altLang="en-US" sz="2400" dirty="0"/>
            </a:br>
            <a:r>
              <a:rPr lang="pl-PL" altLang="en-US" sz="2400" dirty="0"/>
              <a:t>diakon podchodzi</a:t>
            </a:r>
            <a:br>
              <a:rPr lang="pl-PL" altLang="en-US" sz="2400" dirty="0"/>
            </a:br>
            <a:r>
              <a:rPr lang="pl-PL" altLang="en-US" sz="2400" dirty="0"/>
              <a:t>do ks. biskupa</a:t>
            </a:r>
            <a:br>
              <a:rPr lang="pl-PL" altLang="en-US" sz="2400" dirty="0"/>
            </a:br>
            <a:r>
              <a:rPr lang="pl-PL" altLang="en-US" sz="2400" dirty="0"/>
              <a:t>i ten błogosławi zgromadzonych Ewangeliarzem</a:t>
            </a:r>
          </a:p>
          <a:p>
            <a:pPr eaLnBrk="1" hangingPunct="1">
              <a:lnSpc>
                <a:spcPct val="90000"/>
              </a:lnSpc>
            </a:pPr>
            <a:r>
              <a:rPr lang="pl-PL" altLang="en-US" sz="2400" dirty="0"/>
              <a:t>w tym czasie MŚ stają przed ołtarzem</a:t>
            </a:r>
          </a:p>
          <a:p>
            <a:pPr eaLnBrk="1" hangingPunct="1">
              <a:lnSpc>
                <a:spcPct val="90000"/>
              </a:lnSpc>
            </a:pPr>
            <a:r>
              <a:rPr lang="pl-PL" altLang="en-US" sz="2400" dirty="0"/>
              <a:t>po błogosławieństwie diakon zanosi Ewangeliarz na ambonę albo na inne odpowiednie miejsce</a:t>
            </a:r>
            <a:br>
              <a:rPr lang="pl-PL" altLang="en-US" sz="2400" dirty="0"/>
            </a:br>
            <a:r>
              <a:rPr lang="pl-PL" altLang="en-US" sz="2400" dirty="0"/>
              <a:t>(na zdjęciu:</a:t>
            </a:r>
            <a:br>
              <a:rPr lang="pl-PL" altLang="en-US" sz="2400" dirty="0"/>
            </a:br>
            <a:r>
              <a:rPr lang="pl-PL" altLang="en-US" sz="2400" dirty="0"/>
              <a:t>na ołtarz </a:t>
            </a:r>
            <a:r>
              <a:rPr lang="pl-PL" altLang="en-US" sz="2400" dirty="0" err="1"/>
              <a:t>przedsoborowy</a:t>
            </a:r>
            <a:r>
              <a:rPr lang="pl-PL" altLang="en-US" sz="2400" dirty="0"/>
              <a:t>),</a:t>
            </a:r>
            <a:br>
              <a:rPr lang="pl-PL" altLang="en-US" sz="2400" dirty="0"/>
            </a:br>
            <a:r>
              <a:rPr lang="pl-PL" altLang="en-US" sz="2400" dirty="0"/>
              <a:t>a MŚ odnoszą świece</a:t>
            </a:r>
            <a:br>
              <a:rPr lang="pl-PL" altLang="en-US" sz="2400" dirty="0"/>
            </a:br>
            <a:r>
              <a:rPr lang="pl-PL" altLang="en-US" sz="2400" dirty="0"/>
              <a:t>na ołtarz</a:t>
            </a:r>
          </a:p>
          <a:p>
            <a:pPr eaLnBrk="1" hangingPunct="1">
              <a:lnSpc>
                <a:spcPct val="90000"/>
              </a:lnSpc>
            </a:pPr>
            <a:endParaRPr lang="pl-PL" altLang="en-US" sz="2400" dirty="0"/>
          </a:p>
        </p:txBody>
      </p:sp>
      <p:pic>
        <p:nvPicPr>
          <p:cNvPr id="27652" name="Picture 7" descr="b49_LS_Ewangeliarz_blogoslawienstwo"/>
          <p:cNvPicPr>
            <a:picLocks noGrp="1" noChangeAspect="1" noChangeArrowheads="1"/>
          </p:cNvPicPr>
          <p:nvPr>
            <p:ph sz="quarter" idx="2"/>
          </p:nvPr>
        </p:nvPicPr>
        <p:blipFill>
          <a:blip r:embed="rId2" cstate="print"/>
          <a:srcRect/>
          <a:stretch>
            <a:fillRect/>
          </a:stretch>
        </p:blipFill>
        <p:spPr>
          <a:xfrm>
            <a:off x="5013325" y="1600200"/>
            <a:ext cx="3308350" cy="2185988"/>
          </a:xfrm>
          <a:noFill/>
        </p:spPr>
      </p:pic>
      <p:pic>
        <p:nvPicPr>
          <p:cNvPr id="27653" name="Picture 8" descr="b50_LS_Ewangeliarz_na _oltarzu_przedsoborowym"/>
          <p:cNvPicPr>
            <a:picLocks noGrp="1" noChangeAspect="1" noChangeArrowheads="1"/>
          </p:cNvPicPr>
          <p:nvPr>
            <p:ph sz="quarter" idx="3"/>
          </p:nvPr>
        </p:nvPicPr>
        <p:blipFill>
          <a:blip r:embed="rId3" cstate="print"/>
          <a:srcRect/>
          <a:stretch>
            <a:fillRect/>
          </a:stretch>
        </p:blipFill>
        <p:spPr>
          <a:xfrm>
            <a:off x="5011738" y="3938588"/>
            <a:ext cx="3311525" cy="2187575"/>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pl-PL" spc="600" dirty="0">
                <a:solidFill>
                  <a:srgbClr val="510765"/>
                </a:solidFill>
                <a:latin typeface="Albertus Medium" pitchFamily="34" charset="0"/>
              </a:rPr>
              <a:t>Homilia</a:t>
            </a:r>
          </a:p>
        </p:txBody>
      </p:sp>
      <p:sp>
        <p:nvSpPr>
          <p:cNvPr id="28675" name="Rectangle 4"/>
          <p:cNvSpPr>
            <a:spLocks noGrp="1" noChangeArrowheads="1"/>
          </p:cNvSpPr>
          <p:nvPr>
            <p:ph type="body" sz="half" idx="1"/>
          </p:nvPr>
        </p:nvSpPr>
        <p:spPr>
          <a:xfrm>
            <a:off x="457200" y="1600200"/>
            <a:ext cx="4762500" cy="4525963"/>
          </a:xfrm>
        </p:spPr>
        <p:txBody>
          <a:bodyPr/>
          <a:lstStyle/>
          <a:p>
            <a:pPr eaLnBrk="1" hangingPunct="1">
              <a:lnSpc>
                <a:spcPct val="90000"/>
              </a:lnSpc>
            </a:pPr>
            <a:r>
              <a:rPr lang="pl-PL" altLang="en-US" sz="2400" dirty="0"/>
              <a:t>ks. biskup może głosić homilię</a:t>
            </a:r>
            <a:br>
              <a:rPr lang="pl-PL" altLang="en-US" sz="2400" dirty="0"/>
            </a:br>
            <a:r>
              <a:rPr lang="pl-PL" altLang="en-US" sz="2400" dirty="0"/>
              <a:t>z ambony,</a:t>
            </a:r>
            <a:br>
              <a:rPr lang="pl-PL" altLang="en-US" sz="2400" dirty="0"/>
            </a:br>
            <a:r>
              <a:rPr lang="pl-PL" altLang="en-US" sz="2400" dirty="0"/>
              <a:t>z miejsca przewodniczenia</a:t>
            </a:r>
            <a:br>
              <a:rPr lang="pl-PL" altLang="en-US" sz="2400" dirty="0"/>
            </a:br>
            <a:r>
              <a:rPr lang="pl-PL" altLang="en-US" sz="2400" dirty="0"/>
              <a:t>albo od ołtarza</a:t>
            </a:r>
            <a:br>
              <a:rPr lang="pl-PL" altLang="en-US" sz="2400" dirty="0"/>
            </a:br>
            <a:r>
              <a:rPr lang="pl-PL" altLang="en-US" sz="2400" dirty="0"/>
              <a:t>(podczas KO stosowano</a:t>
            </a:r>
            <a:br>
              <a:rPr lang="pl-PL" altLang="en-US" sz="2400" dirty="0"/>
            </a:br>
            <a:r>
              <a:rPr lang="pl-PL" altLang="en-US" sz="2400" dirty="0"/>
              <a:t>zazwyczaj 1 lub 3 rozwiązanie)</a:t>
            </a:r>
          </a:p>
          <a:p>
            <a:pPr eaLnBrk="1" hangingPunct="1">
              <a:lnSpc>
                <a:spcPct val="90000"/>
              </a:lnSpc>
              <a:buFontTx/>
              <a:buNone/>
            </a:pPr>
            <a:r>
              <a:rPr lang="pl-PL" altLang="en-US" sz="1200" dirty="0"/>
              <a:t> </a:t>
            </a:r>
          </a:p>
          <a:p>
            <a:pPr eaLnBrk="1" hangingPunct="1">
              <a:lnSpc>
                <a:spcPct val="90000"/>
              </a:lnSpc>
            </a:pPr>
            <a:r>
              <a:rPr lang="pl-PL" altLang="en-US" sz="2400" dirty="0"/>
              <a:t>w razie przyjęcia</a:t>
            </a:r>
            <a:br>
              <a:rPr lang="pl-PL" altLang="en-US" sz="2400" dirty="0"/>
            </a:br>
            <a:r>
              <a:rPr lang="pl-PL" altLang="en-US" sz="2400" dirty="0"/>
              <a:t>3 rozwiązania</a:t>
            </a:r>
            <a:br>
              <a:rPr lang="pl-PL" altLang="en-US" sz="2400" dirty="0"/>
            </a:br>
            <a:r>
              <a:rPr lang="pl-PL" altLang="en-US" sz="2400" dirty="0"/>
              <a:t>po błogosławieństwie Ewangeliarzem należy przygotować mikrofon na ołtarzu</a:t>
            </a:r>
            <a:br>
              <a:rPr lang="pl-PL" altLang="en-US" sz="2400" dirty="0"/>
            </a:br>
            <a:r>
              <a:rPr lang="pl-PL" altLang="en-US" sz="2400" dirty="0"/>
              <a:t>i w razie potrzeby pulpit</a:t>
            </a:r>
          </a:p>
        </p:txBody>
      </p:sp>
      <p:pic>
        <p:nvPicPr>
          <p:cNvPr id="28676" name="Picture 7" descr="b59_LS_Homilia"/>
          <p:cNvPicPr>
            <a:picLocks noGrp="1" noChangeAspect="1" noChangeArrowheads="1"/>
          </p:cNvPicPr>
          <p:nvPr>
            <p:ph sz="quarter" idx="2"/>
          </p:nvPr>
        </p:nvPicPr>
        <p:blipFill>
          <a:blip r:embed="rId2" cstate="print"/>
          <a:srcRect/>
          <a:stretch>
            <a:fillRect/>
          </a:stretch>
        </p:blipFill>
        <p:spPr>
          <a:xfrm>
            <a:off x="5292725" y="1557338"/>
            <a:ext cx="3308350" cy="2185987"/>
          </a:xfrm>
          <a:noFill/>
        </p:spPr>
      </p:pic>
      <p:pic>
        <p:nvPicPr>
          <p:cNvPr id="28677" name="Picture 8" descr="b61_LS_homilia_wariant1"/>
          <p:cNvPicPr>
            <a:picLocks noGrp="1" noChangeAspect="1" noChangeArrowheads="1"/>
          </p:cNvPicPr>
          <p:nvPr>
            <p:ph sz="quarter" idx="3"/>
          </p:nvPr>
        </p:nvPicPr>
        <p:blipFill>
          <a:blip r:embed="rId3" cstate="print"/>
          <a:srcRect/>
          <a:stretch>
            <a:fillRect/>
          </a:stretch>
        </p:blipFill>
        <p:spPr>
          <a:xfrm>
            <a:off x="5292725" y="3933825"/>
            <a:ext cx="3311525" cy="2187575"/>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8313" y="53975"/>
            <a:ext cx="8229600" cy="1143000"/>
          </a:xfrm>
        </p:spPr>
        <p:txBody>
          <a:bodyPr/>
          <a:lstStyle/>
          <a:p>
            <a:pPr eaLnBrk="1" hangingPunct="1">
              <a:defRPr/>
            </a:pPr>
            <a:r>
              <a:rPr lang="pl-PL" spc="300" dirty="0">
                <a:solidFill>
                  <a:srgbClr val="510765"/>
                </a:solidFill>
                <a:latin typeface="Albertus Medium" pitchFamily="34" charset="0"/>
              </a:rPr>
              <a:t>Modlitwa wiernych</a:t>
            </a:r>
          </a:p>
        </p:txBody>
      </p:sp>
      <p:sp>
        <p:nvSpPr>
          <p:cNvPr id="29699" name="Rectangle 4"/>
          <p:cNvSpPr>
            <a:spLocks noGrp="1" noChangeArrowheads="1"/>
          </p:cNvSpPr>
          <p:nvPr>
            <p:ph type="body" sz="half" idx="1"/>
          </p:nvPr>
        </p:nvSpPr>
        <p:spPr>
          <a:xfrm>
            <a:off x="395537" y="1312168"/>
            <a:ext cx="8424936" cy="1828800"/>
          </a:xfrm>
        </p:spPr>
        <p:txBody>
          <a:bodyPr/>
          <a:lstStyle/>
          <a:p>
            <a:pPr eaLnBrk="1" hangingPunct="1">
              <a:lnSpc>
                <a:spcPct val="90000"/>
              </a:lnSpc>
            </a:pPr>
            <a:r>
              <a:rPr lang="pl-PL" altLang="en-US" sz="2400" dirty="0"/>
              <a:t>Celebrans kieruje modlitwą z miejsca przewodniczenia</a:t>
            </a:r>
            <a:br>
              <a:rPr lang="pl-PL" altLang="en-US" sz="2400" dirty="0"/>
            </a:br>
            <a:r>
              <a:rPr lang="pl-PL" altLang="en-US" sz="2400" dirty="0"/>
              <a:t>(MK podaje wprowadzenie i zakończenie, PC – podaje mikrofon)</a:t>
            </a:r>
          </a:p>
          <a:p>
            <a:pPr eaLnBrk="1" hangingPunct="1">
              <a:lnSpc>
                <a:spcPct val="90000"/>
              </a:lnSpc>
              <a:buNone/>
            </a:pPr>
            <a:endParaRPr lang="pl-PL" altLang="en-US" sz="1400" dirty="0"/>
          </a:p>
          <a:p>
            <a:pPr eaLnBrk="1" hangingPunct="1">
              <a:lnSpc>
                <a:spcPct val="90000"/>
              </a:lnSpc>
            </a:pPr>
            <a:r>
              <a:rPr lang="pl-PL" altLang="en-US" sz="2400" dirty="0"/>
              <a:t>posługujący podają intencje modlitwy wiernych z ambony</a:t>
            </a:r>
          </a:p>
        </p:txBody>
      </p:sp>
      <p:pic>
        <p:nvPicPr>
          <p:cNvPr id="29700" name="Picture 8" descr="b66_LS_modlitwa_wiernych"/>
          <p:cNvPicPr>
            <a:picLocks noGrp="1" noChangeAspect="1" noChangeArrowheads="1"/>
          </p:cNvPicPr>
          <p:nvPr>
            <p:ph sz="quarter" idx="2"/>
          </p:nvPr>
        </p:nvPicPr>
        <p:blipFill>
          <a:blip r:embed="rId2" cstate="print"/>
          <a:srcRect/>
          <a:stretch>
            <a:fillRect/>
          </a:stretch>
        </p:blipFill>
        <p:spPr>
          <a:xfrm>
            <a:off x="539552" y="3068960"/>
            <a:ext cx="4464050" cy="2949575"/>
          </a:xfrm>
          <a:noFill/>
        </p:spPr>
      </p:pic>
      <p:pic>
        <p:nvPicPr>
          <p:cNvPr id="3" name="Obraz 2" descr="Obraz zawierający ściana, osoba, wewnątrz, grupa&#10;&#10;Opis wygenerowany automatycznie">
            <a:extLst>
              <a:ext uri="{FF2B5EF4-FFF2-40B4-BE49-F238E27FC236}">
                <a16:creationId xmlns:a16="http://schemas.microsoft.com/office/drawing/2014/main" id="{635E2304-1DE9-4561-A35F-E10C8C8C1C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8" r="39604"/>
          <a:stretch/>
        </p:blipFill>
        <p:spPr>
          <a:xfrm>
            <a:off x="5220072" y="2852936"/>
            <a:ext cx="3384376" cy="36960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3" y="188913"/>
            <a:ext cx="8229600" cy="1065212"/>
          </a:xfrm>
        </p:spPr>
        <p:txBody>
          <a:bodyPr>
            <a:normAutofit fontScale="90000"/>
          </a:bodyPr>
          <a:lstStyle/>
          <a:p>
            <a:pPr eaLnBrk="1" hangingPunct="1">
              <a:defRPr/>
            </a:pPr>
            <a:r>
              <a:rPr lang="pl-PL" sz="4000" spc="600" dirty="0">
                <a:solidFill>
                  <a:srgbClr val="510765"/>
                </a:solidFill>
                <a:latin typeface="Albertus Medium" pitchFamily="34" charset="0"/>
              </a:rPr>
              <a:t>Przygotowanie przed KO</a:t>
            </a:r>
            <a:br>
              <a:rPr lang="pl-PL" sz="4000" spc="600" dirty="0">
                <a:solidFill>
                  <a:srgbClr val="510765"/>
                </a:solidFill>
                <a:latin typeface="Albertus Medium" pitchFamily="34" charset="0"/>
              </a:rPr>
            </a:br>
            <a:r>
              <a:rPr lang="pl-PL" sz="4000" spc="600" dirty="0">
                <a:solidFill>
                  <a:srgbClr val="510765"/>
                </a:solidFill>
                <a:latin typeface="Albertus Medium" pitchFamily="34" charset="0"/>
              </a:rPr>
              <a:t>w diecezjach i diakoniach</a:t>
            </a:r>
          </a:p>
        </p:txBody>
      </p:sp>
      <p:sp>
        <p:nvSpPr>
          <p:cNvPr id="3075" name="Rectangle 3"/>
          <p:cNvSpPr>
            <a:spLocks noGrp="1" noChangeArrowheads="1"/>
          </p:cNvSpPr>
          <p:nvPr>
            <p:ph type="body" idx="1"/>
          </p:nvPr>
        </p:nvSpPr>
        <p:spPr>
          <a:xfrm>
            <a:off x="179513" y="1557338"/>
            <a:ext cx="8784976" cy="5256212"/>
          </a:xfrm>
        </p:spPr>
        <p:txBody>
          <a:bodyPr>
            <a:normAutofit/>
          </a:bodyPr>
          <a:lstStyle/>
          <a:p>
            <a:pPr eaLnBrk="1" hangingPunct="1"/>
            <a:r>
              <a:rPr lang="pl-PL" altLang="en-US" sz="2800" dirty="0"/>
              <a:t>Wspólna modlitwa za osoby pełniące funkcje liturgiczne</a:t>
            </a:r>
            <a:br>
              <a:rPr lang="pl-PL" altLang="en-US" sz="2800" dirty="0"/>
            </a:br>
            <a:r>
              <a:rPr lang="pl-PL" altLang="en-US" sz="2800" dirty="0"/>
              <a:t>w diecezjach i diakoniach zaproszone do podejmowania posług</a:t>
            </a:r>
          </a:p>
          <a:p>
            <a:pPr eaLnBrk="1" hangingPunct="1">
              <a:buFontTx/>
              <a:buNone/>
            </a:pPr>
            <a:endParaRPr lang="pl-PL" altLang="en-US" sz="400" dirty="0"/>
          </a:p>
          <a:p>
            <a:pPr eaLnBrk="1" hangingPunct="1"/>
            <a:r>
              <a:rPr lang="pl-PL" altLang="en-US" sz="2800" dirty="0"/>
              <a:t>Przeżycie kręgu liturgicznego przed Eucharystią</a:t>
            </a:r>
          </a:p>
          <a:p>
            <a:pPr eaLnBrk="1" hangingPunct="1">
              <a:buNone/>
            </a:pPr>
            <a:endParaRPr lang="pl-PL" altLang="en-US" sz="700" dirty="0"/>
          </a:p>
          <a:p>
            <a:pPr marL="631825" lvl="1"/>
            <a:r>
              <a:rPr lang="pl-PL" altLang="en-US" sz="2400" b="1" dirty="0">
                <a:solidFill>
                  <a:srgbClr val="510765"/>
                </a:solidFill>
              </a:rPr>
              <a:t>SOBOTA </a:t>
            </a:r>
            <a:r>
              <a:rPr lang="pl-PL" altLang="en-US" sz="2400" spc="-50" dirty="0">
                <a:solidFill>
                  <a:srgbClr val="510765"/>
                </a:solidFill>
              </a:rPr>
              <a:t>I </a:t>
            </a:r>
            <a:r>
              <a:rPr lang="pl-PL" altLang="en-US" sz="2400" dirty="0">
                <a:solidFill>
                  <a:srgbClr val="510765"/>
                </a:solidFill>
              </a:rPr>
              <a:t>TYGODNIA WIELKIEGO POSTU</a:t>
            </a:r>
            <a:r>
              <a:rPr lang="pl-PL" altLang="en-US" sz="2400" spc="-50" dirty="0">
                <a:solidFill>
                  <a:srgbClr val="510765"/>
                </a:solidFill>
              </a:rPr>
              <a:t>, rok II</a:t>
            </a:r>
          </a:p>
          <a:p>
            <a:pPr marL="631825" lvl="1"/>
            <a:r>
              <a:rPr lang="pl-PL" altLang="en-US" sz="2400" b="1" dirty="0">
                <a:solidFill>
                  <a:srgbClr val="510765"/>
                </a:solidFill>
              </a:rPr>
              <a:t>II NIEDZIELA </a:t>
            </a:r>
            <a:r>
              <a:rPr lang="pl-PL" altLang="en-US" sz="2400" dirty="0">
                <a:solidFill>
                  <a:srgbClr val="510765"/>
                </a:solidFill>
              </a:rPr>
              <a:t>WIELKIEGO POSTU, rok B</a:t>
            </a:r>
          </a:p>
          <a:p>
            <a:pPr marL="631825" lvl="1" eaLnBrk="1" hangingPunct="1"/>
            <a:r>
              <a:rPr lang="pl-PL" altLang="en-US" sz="2400" b="1" dirty="0">
                <a:solidFill>
                  <a:srgbClr val="510765"/>
                </a:solidFill>
              </a:rPr>
              <a:t>PONIEDZIAŁEK </a:t>
            </a:r>
            <a:r>
              <a:rPr lang="pl-PL" altLang="en-US" sz="2400" i="1" dirty="0">
                <a:solidFill>
                  <a:srgbClr val="510765"/>
                </a:solidFill>
              </a:rPr>
              <a:t>– Msza z Uroczystości NMP Częstochowskiej</a:t>
            </a:r>
          </a:p>
          <a:p>
            <a:pPr marL="631825" lvl="1" eaLnBrk="1" hangingPunct="1">
              <a:buNone/>
            </a:pPr>
            <a:r>
              <a:rPr lang="pl-PL" altLang="en-US" sz="2400" i="1" dirty="0">
                <a:solidFill>
                  <a:srgbClr val="510765"/>
                </a:solidFill>
              </a:rPr>
              <a:t>czytania: PONIEDZIAŁEK II TYGODNIA WIELKIEGO POSTU, rok II</a:t>
            </a:r>
          </a:p>
          <a:p>
            <a:pPr marL="631825" lvl="1" eaLnBrk="1" hangingPunct="1">
              <a:buNone/>
            </a:pPr>
            <a:endParaRPr lang="pl-PL" altLang="en-US" sz="800" i="1" dirty="0">
              <a:solidFill>
                <a:srgbClr val="00B050"/>
              </a:solidFill>
            </a:endParaRPr>
          </a:p>
          <a:p>
            <a:pPr lvl="1" eaLnBrk="1" hangingPunct="1">
              <a:buFontTx/>
              <a:buNone/>
            </a:pPr>
            <a:endParaRPr lang="pl-PL" altLang="en-US" sz="400" i="1" dirty="0">
              <a:solidFill>
                <a:srgbClr val="660066"/>
              </a:solidFill>
            </a:endParaRPr>
          </a:p>
          <a:p>
            <a:pPr eaLnBrk="1" hangingPunct="1"/>
            <a:r>
              <a:rPr lang="pl-PL" altLang="en-US" sz="2800" dirty="0"/>
              <a:t>Namiot Spotkania przy wykorzystaniu tekstów biblijnych</a:t>
            </a:r>
            <a:br>
              <a:rPr lang="pl-PL" altLang="en-US" sz="2800" dirty="0"/>
            </a:br>
            <a:r>
              <a:rPr lang="pl-PL" altLang="en-US" sz="2800" dirty="0"/>
              <a:t>i liturgicznych z celebracji KO (jutrznia i nieszpory)</a:t>
            </a:r>
            <a:endParaRPr lang="pl-PL" alt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8313" y="0"/>
            <a:ext cx="8229600" cy="1143000"/>
          </a:xfrm>
        </p:spPr>
        <p:txBody>
          <a:bodyPr/>
          <a:lstStyle/>
          <a:p>
            <a:pPr eaLnBrk="1" hangingPunct="1">
              <a:defRPr/>
            </a:pPr>
            <a:r>
              <a:rPr lang="pl-PL" spc="300" dirty="0">
                <a:solidFill>
                  <a:srgbClr val="510765"/>
                </a:solidFill>
                <a:latin typeface="Albertus Medium" pitchFamily="34" charset="0"/>
              </a:rPr>
              <a:t>Przygotowanie darów</a:t>
            </a:r>
          </a:p>
        </p:txBody>
      </p:sp>
      <p:sp>
        <p:nvSpPr>
          <p:cNvPr id="30723" name="Rectangle 3"/>
          <p:cNvSpPr>
            <a:spLocks noGrp="1" noChangeArrowheads="1"/>
          </p:cNvSpPr>
          <p:nvPr>
            <p:ph type="body" sz="half" idx="1"/>
          </p:nvPr>
        </p:nvSpPr>
        <p:spPr>
          <a:xfrm>
            <a:off x="250825" y="1125538"/>
            <a:ext cx="8713788" cy="4525962"/>
          </a:xfrm>
        </p:spPr>
        <p:txBody>
          <a:bodyPr/>
          <a:lstStyle/>
          <a:p>
            <a:pPr eaLnBrk="1" hangingPunct="1"/>
            <a:r>
              <a:rPr lang="pl-PL" altLang="en-US" sz="2800" dirty="0"/>
              <a:t>po modlitwie wiernych wszyscy siadają i ministranci zanoszą na ołtarz mszał, mikrofon, kielichy</a:t>
            </a:r>
          </a:p>
          <a:p>
            <a:pPr eaLnBrk="1" hangingPunct="1"/>
            <a:r>
              <a:rPr lang="pl-PL" altLang="en-US" sz="2800" dirty="0"/>
              <a:t>korporał rozkłada diakon i on (albo GC) umieszcza</a:t>
            </a:r>
            <a:br>
              <a:rPr lang="pl-PL" altLang="en-US" sz="2800" dirty="0"/>
            </a:br>
            <a:r>
              <a:rPr lang="pl-PL" altLang="en-US" sz="2800" dirty="0"/>
              <a:t>na nim naczynia liturgiczne:</a:t>
            </a:r>
          </a:p>
        </p:txBody>
      </p:sp>
      <p:pic>
        <p:nvPicPr>
          <p:cNvPr id="30724" name="Picture 5"/>
          <p:cNvPicPr>
            <a:picLocks noChangeAspect="1" noChangeArrowheads="1"/>
          </p:cNvPicPr>
          <p:nvPr/>
        </p:nvPicPr>
        <p:blipFill>
          <a:blip r:embed="rId2" cstate="print"/>
          <a:srcRect/>
          <a:stretch>
            <a:fillRect/>
          </a:stretch>
        </p:blipFill>
        <p:spPr bwMode="auto">
          <a:xfrm>
            <a:off x="1619250" y="3140075"/>
            <a:ext cx="6218238" cy="37179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descr="b70_LE_dary_rotation"/>
          <p:cNvPicPr>
            <a:picLocks noGrp="1" noChangeAspect="1" noChangeArrowheads="1"/>
          </p:cNvPicPr>
          <p:nvPr>
            <p:ph sz="half" idx="1"/>
          </p:nvPr>
        </p:nvPicPr>
        <p:blipFill>
          <a:blip r:embed="rId2" cstate="print"/>
          <a:srcRect/>
          <a:stretch>
            <a:fillRect/>
          </a:stretch>
        </p:blipFill>
        <p:spPr>
          <a:xfrm>
            <a:off x="900113" y="1196975"/>
            <a:ext cx="2990850" cy="4525963"/>
          </a:xfrm>
          <a:noFill/>
        </p:spPr>
      </p:pic>
      <p:sp>
        <p:nvSpPr>
          <p:cNvPr id="31747" name="Text Box 12"/>
          <p:cNvSpPr txBox="1">
            <a:spLocks noChangeArrowheads="1"/>
          </p:cNvSpPr>
          <p:nvPr/>
        </p:nvSpPr>
        <p:spPr bwMode="auto">
          <a:xfrm>
            <a:off x="107504" y="6053138"/>
            <a:ext cx="8928992" cy="400050"/>
          </a:xfrm>
          <a:prstGeom prst="rect">
            <a:avLst/>
          </a:prstGeom>
          <a:noFill/>
          <a:ln w="9525">
            <a:noFill/>
            <a:miter lim="800000"/>
            <a:headEnd/>
            <a:tailEnd/>
          </a:ln>
        </p:spPr>
        <p:txBody>
          <a:bodyPr wrap="square">
            <a:spAutoFit/>
          </a:bodyPr>
          <a:lstStyle/>
          <a:p>
            <a:pPr algn="ctr">
              <a:spcBef>
                <a:spcPct val="50000"/>
              </a:spcBef>
            </a:pPr>
            <a:r>
              <a:rPr lang="pl-PL" altLang="en-US" sz="2000" b="1" dirty="0"/>
              <a:t>Procesja jest prowadzona przez ceremoniarza - rusza, gdy wstanie GC</a:t>
            </a:r>
          </a:p>
        </p:txBody>
      </p:sp>
      <p:pic>
        <p:nvPicPr>
          <p:cNvPr id="31748" name="Picture 9"/>
          <p:cNvPicPr>
            <a:picLocks noChangeAspect="1" noChangeArrowheads="1"/>
          </p:cNvPicPr>
          <p:nvPr/>
        </p:nvPicPr>
        <p:blipFill>
          <a:blip r:embed="rId3" cstate="print"/>
          <a:srcRect/>
          <a:stretch>
            <a:fillRect/>
          </a:stretch>
        </p:blipFill>
        <p:spPr bwMode="auto">
          <a:xfrm>
            <a:off x="3902075" y="836613"/>
            <a:ext cx="5241925" cy="5097462"/>
          </a:xfrm>
          <a:prstGeom prst="rect">
            <a:avLst/>
          </a:prstGeom>
          <a:noFill/>
          <a:ln w="9525">
            <a:noFill/>
            <a:miter lim="800000"/>
            <a:headEnd/>
            <a:tailEnd/>
          </a:ln>
        </p:spPr>
      </p:pic>
      <p:pic>
        <p:nvPicPr>
          <p:cNvPr id="31749" name="Picture 9" descr="R08_KO27"/>
          <p:cNvPicPr>
            <a:picLocks noChangeAspect="1" noChangeArrowheads="1"/>
          </p:cNvPicPr>
          <p:nvPr/>
        </p:nvPicPr>
        <p:blipFill>
          <a:blip r:embed="rId4" cstate="print"/>
          <a:srcRect l="26942" t="68826" r="27290" b="3780"/>
          <a:stretch>
            <a:fillRect/>
          </a:stretch>
        </p:blipFill>
        <p:spPr bwMode="auto">
          <a:xfrm>
            <a:off x="4932363" y="3860800"/>
            <a:ext cx="2808287" cy="2036763"/>
          </a:xfrm>
          <a:prstGeom prst="rect">
            <a:avLst/>
          </a:prstGeom>
          <a:noFill/>
          <a:ln w="9525">
            <a:noFill/>
            <a:miter lim="800000"/>
            <a:headEnd/>
            <a:tailEnd/>
          </a:ln>
        </p:spPr>
      </p:pic>
      <p:sp>
        <p:nvSpPr>
          <p:cNvPr id="31750" name="Rectangle 2"/>
          <p:cNvSpPr>
            <a:spLocks noGrp="1" noChangeArrowheads="1"/>
          </p:cNvSpPr>
          <p:nvPr>
            <p:ph type="title"/>
          </p:nvPr>
        </p:nvSpPr>
        <p:spPr>
          <a:xfrm>
            <a:off x="468313" y="0"/>
            <a:ext cx="8229600" cy="1143000"/>
          </a:xfrm>
        </p:spPr>
        <p:txBody>
          <a:bodyPr/>
          <a:lstStyle/>
          <a:p>
            <a:pPr eaLnBrk="1" hangingPunct="1"/>
            <a:r>
              <a:rPr lang="pl-PL" altLang="en-US" dirty="0">
                <a:solidFill>
                  <a:srgbClr val="510765"/>
                </a:solidFill>
                <a:latin typeface="Albertus Medium" pitchFamily="34" charset="0"/>
              </a:rPr>
              <a:t>Przygotowanie darów - procesja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8313" y="188913"/>
            <a:ext cx="8229600" cy="719137"/>
          </a:xfrm>
        </p:spPr>
        <p:txBody>
          <a:bodyPr/>
          <a:lstStyle/>
          <a:p>
            <a:pPr eaLnBrk="1" hangingPunct="1">
              <a:defRPr/>
            </a:pPr>
            <a:r>
              <a:rPr lang="pl-PL" sz="4000" spc="300" dirty="0">
                <a:solidFill>
                  <a:srgbClr val="510765"/>
                </a:solidFill>
                <a:latin typeface="Albertus Medium" pitchFamily="34" charset="0"/>
              </a:rPr>
              <a:t>Przyjmowanie darów</a:t>
            </a:r>
          </a:p>
        </p:txBody>
      </p:sp>
      <p:sp>
        <p:nvSpPr>
          <p:cNvPr id="32771" name="Rectangle 4"/>
          <p:cNvSpPr>
            <a:spLocks noGrp="1" noChangeArrowheads="1"/>
          </p:cNvSpPr>
          <p:nvPr>
            <p:ph type="body" sz="half" idx="1"/>
          </p:nvPr>
        </p:nvSpPr>
        <p:spPr>
          <a:xfrm>
            <a:off x="5508104" y="4446715"/>
            <a:ext cx="3096344" cy="2039458"/>
          </a:xfrm>
        </p:spPr>
        <p:txBody>
          <a:bodyPr>
            <a:normAutofit/>
          </a:bodyPr>
          <a:lstStyle/>
          <a:p>
            <a:pPr eaLnBrk="1" hangingPunct="1">
              <a:lnSpc>
                <a:spcPct val="90000"/>
              </a:lnSpc>
            </a:pPr>
            <a:r>
              <a:rPr lang="pl-PL" altLang="en-US" sz="2000" dirty="0"/>
              <a:t>GC odbiera dary</a:t>
            </a:r>
            <a:br>
              <a:rPr lang="pl-PL" altLang="en-US" sz="2000" dirty="0"/>
            </a:br>
            <a:r>
              <a:rPr lang="pl-PL" altLang="en-US" sz="2000" dirty="0"/>
              <a:t>w przejściu</a:t>
            </a:r>
            <a:br>
              <a:rPr lang="pl-PL" altLang="en-US" sz="2000" dirty="0"/>
            </a:br>
            <a:r>
              <a:rPr lang="pl-PL" altLang="en-US" sz="2000" dirty="0"/>
              <a:t>po stronie darów</a:t>
            </a:r>
            <a:br>
              <a:rPr lang="pl-PL" altLang="en-US" sz="2000" dirty="0"/>
            </a:br>
            <a:r>
              <a:rPr lang="pl-PL" altLang="en-US" sz="2000" dirty="0"/>
              <a:t> </a:t>
            </a:r>
          </a:p>
          <a:p>
            <a:pPr eaLnBrk="1" hangingPunct="1">
              <a:lnSpc>
                <a:spcPct val="90000"/>
              </a:lnSpc>
            </a:pPr>
            <a:r>
              <a:rPr lang="pl-PL" altLang="en-US" sz="2000" dirty="0"/>
              <a:t>posługujący</a:t>
            </a:r>
            <a:br>
              <a:rPr lang="pl-PL" altLang="en-US" sz="2000" dirty="0"/>
            </a:br>
            <a:r>
              <a:rPr lang="pl-PL" altLang="en-US" sz="2000" dirty="0"/>
              <a:t>odchodzą w prawo</a:t>
            </a:r>
          </a:p>
        </p:txBody>
      </p:sp>
      <p:pic>
        <p:nvPicPr>
          <p:cNvPr id="7" name="Obraz 6" descr="Obraz zawierający osoba, wewnątrz, stojące, osoby&#10;&#10;Opis wygenerowany automatycznie">
            <a:extLst>
              <a:ext uri="{FF2B5EF4-FFF2-40B4-BE49-F238E27FC236}">
                <a16:creationId xmlns:a16="http://schemas.microsoft.com/office/drawing/2014/main" id="{2C165018-2A4D-46F7-A122-7A06FCE34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1128508"/>
            <a:ext cx="4355976" cy="2903984"/>
          </a:xfrm>
          <a:prstGeom prst="rect">
            <a:avLst/>
          </a:prstGeom>
        </p:spPr>
      </p:pic>
      <p:pic>
        <p:nvPicPr>
          <p:cNvPr id="9" name="Obraz 8" descr="Obraz zawierający wewnątrz, osoba, szata, stojące&#10;&#10;Opis wygenerowany automatycznie">
            <a:extLst>
              <a:ext uri="{FF2B5EF4-FFF2-40B4-BE49-F238E27FC236}">
                <a16:creationId xmlns:a16="http://schemas.microsoft.com/office/drawing/2014/main" id="{42C7F808-F6B1-44BD-AF13-A5EA8EA692D7}"/>
              </a:ext>
            </a:extLst>
          </p:cNvPr>
          <p:cNvPicPr>
            <a:picLocks noChangeAspect="1"/>
          </p:cNvPicPr>
          <p:nvPr/>
        </p:nvPicPr>
        <p:blipFill rotWithShape="1">
          <a:blip r:embed="rId3">
            <a:extLst>
              <a:ext uri="{28A0092B-C50C-407E-A947-70E740481C1C}">
                <a14:useLocalDpi xmlns:a14="http://schemas.microsoft.com/office/drawing/2010/main" val="0"/>
              </a:ext>
            </a:extLst>
          </a:blip>
          <a:srcRect l="8877" r="6565"/>
          <a:stretch/>
        </p:blipFill>
        <p:spPr>
          <a:xfrm>
            <a:off x="477644" y="2598753"/>
            <a:ext cx="4716016" cy="3718205"/>
          </a:xfrm>
          <a:prstGeom prst="rect">
            <a:avLst/>
          </a:prstGeom>
          <a:ln w="57150">
            <a:solidFill>
              <a:schemeClr val="bg1"/>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sz="quarter"/>
          </p:nvPr>
        </p:nvSpPr>
        <p:spPr>
          <a:xfrm>
            <a:off x="395288" y="0"/>
            <a:ext cx="8229600" cy="1484313"/>
          </a:xfrm>
        </p:spPr>
        <p:txBody>
          <a:bodyPr/>
          <a:lstStyle/>
          <a:p>
            <a:pPr eaLnBrk="1" hangingPunct="1"/>
            <a:r>
              <a:rPr lang="pl-PL" altLang="en-US" sz="4000" dirty="0">
                <a:solidFill>
                  <a:srgbClr val="510765"/>
                </a:solidFill>
                <a:latin typeface="Albertus Medium" pitchFamily="34" charset="0"/>
              </a:rPr>
              <a:t>Przygotowanie darów – okadzenie   </a:t>
            </a:r>
            <a:br>
              <a:rPr lang="pl-PL" altLang="en-US" sz="4000" dirty="0">
                <a:solidFill>
                  <a:srgbClr val="510765"/>
                </a:solidFill>
                <a:latin typeface="Albertus Medium" pitchFamily="34" charset="0"/>
              </a:rPr>
            </a:br>
            <a:r>
              <a:rPr lang="pl-PL" altLang="en-US" sz="4000" dirty="0">
                <a:solidFill>
                  <a:srgbClr val="510765"/>
                </a:solidFill>
                <a:latin typeface="Albertus Medium" pitchFamily="34" charset="0"/>
              </a:rPr>
              <a:t> </a:t>
            </a:r>
            <a:r>
              <a:rPr lang="pl-PL" altLang="en-US" sz="2800" dirty="0">
                <a:solidFill>
                  <a:srgbClr val="510765"/>
                </a:solidFill>
                <a:latin typeface="Albertus Medium" pitchFamily="34" charset="0"/>
              </a:rPr>
              <a:t> </a:t>
            </a:r>
            <a:r>
              <a:rPr lang="pl-PL" altLang="en-US" sz="4000" dirty="0">
                <a:solidFill>
                  <a:srgbClr val="510765"/>
                </a:solidFill>
                <a:latin typeface="Albertus Medium" pitchFamily="34" charset="0"/>
              </a:rPr>
              <a:t>[opcja]</a:t>
            </a:r>
          </a:p>
        </p:txBody>
      </p:sp>
      <p:pic>
        <p:nvPicPr>
          <p:cNvPr id="33795" name="Picture 11" descr="b79_LE_dary_okadzenie1"/>
          <p:cNvPicPr>
            <a:picLocks noGrp="1" noChangeAspect="1" noChangeArrowheads="1"/>
          </p:cNvPicPr>
          <p:nvPr>
            <p:ph sz="quarter" idx="1"/>
          </p:nvPr>
        </p:nvPicPr>
        <p:blipFill>
          <a:blip r:embed="rId2" cstate="print"/>
          <a:srcRect/>
          <a:stretch>
            <a:fillRect/>
          </a:stretch>
        </p:blipFill>
        <p:spPr>
          <a:xfrm>
            <a:off x="323850" y="981075"/>
            <a:ext cx="3308350" cy="2185988"/>
          </a:xfrm>
          <a:noFill/>
        </p:spPr>
      </p:pic>
      <p:pic>
        <p:nvPicPr>
          <p:cNvPr id="33796" name="Picture 12" descr="b80_LE_dary_okadzenie2"/>
          <p:cNvPicPr>
            <a:picLocks noGrp="1" noChangeAspect="1" noChangeArrowheads="1"/>
          </p:cNvPicPr>
          <p:nvPr>
            <p:ph sz="quarter" idx="2"/>
          </p:nvPr>
        </p:nvPicPr>
        <p:blipFill>
          <a:blip r:embed="rId3" cstate="print"/>
          <a:srcRect/>
          <a:stretch>
            <a:fillRect/>
          </a:stretch>
        </p:blipFill>
        <p:spPr>
          <a:xfrm>
            <a:off x="5580063" y="981075"/>
            <a:ext cx="3308350" cy="2185988"/>
          </a:xfrm>
          <a:noFill/>
        </p:spPr>
      </p:pic>
      <p:pic>
        <p:nvPicPr>
          <p:cNvPr id="33797" name="Picture 13" descr="b81_LE_okadzenie_GC"/>
          <p:cNvPicPr>
            <a:picLocks noGrp="1" noChangeAspect="1" noChangeArrowheads="1"/>
          </p:cNvPicPr>
          <p:nvPr>
            <p:ph sz="quarter" idx="3"/>
          </p:nvPr>
        </p:nvPicPr>
        <p:blipFill>
          <a:blip r:embed="rId4" cstate="print"/>
          <a:srcRect/>
          <a:stretch>
            <a:fillRect/>
          </a:stretch>
        </p:blipFill>
        <p:spPr>
          <a:xfrm>
            <a:off x="900113" y="3357563"/>
            <a:ext cx="2187575" cy="3311525"/>
          </a:xfrm>
          <a:noFill/>
        </p:spPr>
      </p:pic>
      <p:pic>
        <p:nvPicPr>
          <p:cNvPr id="33798" name="Picture 14" descr="b82_LE_okadzenie_ludu"/>
          <p:cNvPicPr>
            <a:picLocks noGrp="1" noChangeAspect="1" noChangeArrowheads="1"/>
          </p:cNvPicPr>
          <p:nvPr>
            <p:ph sz="quarter" idx="4"/>
          </p:nvPr>
        </p:nvPicPr>
        <p:blipFill>
          <a:blip r:embed="rId5" cstate="print"/>
          <a:srcRect/>
          <a:stretch>
            <a:fillRect/>
          </a:stretch>
        </p:blipFill>
        <p:spPr>
          <a:xfrm>
            <a:off x="6084888" y="3357563"/>
            <a:ext cx="2187575" cy="3311525"/>
          </a:xfrm>
          <a:noFill/>
        </p:spPr>
      </p:pic>
      <p:sp>
        <p:nvSpPr>
          <p:cNvPr id="33799" name="Text Box 15"/>
          <p:cNvSpPr txBox="1">
            <a:spLocks noChangeArrowheads="1"/>
          </p:cNvSpPr>
          <p:nvPr/>
        </p:nvSpPr>
        <p:spPr bwMode="auto">
          <a:xfrm>
            <a:off x="3276600" y="3429000"/>
            <a:ext cx="2808288" cy="2978150"/>
          </a:xfrm>
          <a:prstGeom prst="rect">
            <a:avLst/>
          </a:prstGeom>
          <a:noFill/>
          <a:ln w="9525">
            <a:noFill/>
            <a:miter lim="800000"/>
            <a:headEnd/>
            <a:tailEnd/>
          </a:ln>
        </p:spPr>
        <p:txBody>
          <a:bodyPr>
            <a:spAutoFit/>
          </a:bodyPr>
          <a:lstStyle/>
          <a:p>
            <a:pPr>
              <a:spcBef>
                <a:spcPct val="50000"/>
              </a:spcBef>
            </a:pPr>
            <a:r>
              <a:rPr lang="pl-PL" altLang="en-US" dirty="0"/>
              <a:t>Przy okadzeniu ołtarza towarzyszą GC diakoni</a:t>
            </a:r>
          </a:p>
          <a:p>
            <a:pPr>
              <a:spcBef>
                <a:spcPct val="50000"/>
              </a:spcBef>
            </a:pPr>
            <a:r>
              <a:rPr lang="pl-PL" altLang="en-US" dirty="0"/>
              <a:t>Przed okadzeniem obowiązuje pokłon</a:t>
            </a:r>
          </a:p>
          <a:p>
            <a:pPr>
              <a:spcBef>
                <a:spcPct val="50000"/>
              </a:spcBef>
            </a:pPr>
            <a:r>
              <a:rPr lang="pl-PL" altLang="en-US" dirty="0"/>
              <a:t>Przed okadzeniem GC wszyscy wstają</a:t>
            </a:r>
          </a:p>
          <a:p>
            <a:pPr>
              <a:spcBef>
                <a:spcPct val="50000"/>
              </a:spcBef>
            </a:pPr>
            <a:r>
              <a:rPr lang="pl-PL" altLang="en-US" dirty="0"/>
              <a:t>Okadzenie ludu następuje</a:t>
            </a:r>
            <a:br>
              <a:rPr lang="pl-PL" altLang="en-US" dirty="0"/>
            </a:br>
            <a:r>
              <a:rPr lang="pl-PL" altLang="en-US" dirty="0"/>
              <a:t>z boku ołtarza (a nie tyłem do niego)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557338"/>
          </a:xfrm>
        </p:spPr>
        <p:txBody>
          <a:bodyPr/>
          <a:lstStyle/>
          <a:p>
            <a:pPr eaLnBrk="1" hangingPunct="1">
              <a:defRPr/>
            </a:pPr>
            <a:r>
              <a:rPr lang="pl-PL" sz="4000" spc="100" dirty="0">
                <a:solidFill>
                  <a:srgbClr val="510765"/>
                </a:solidFill>
                <a:latin typeface="Albertus Medium" pitchFamily="34" charset="0"/>
              </a:rPr>
              <a:t>Modlitwa eucharystyczna</a:t>
            </a:r>
            <a:br>
              <a:rPr lang="pl-PL" sz="4000" spc="100" dirty="0">
                <a:solidFill>
                  <a:srgbClr val="510765"/>
                </a:solidFill>
                <a:latin typeface="Albertus Medium" pitchFamily="34" charset="0"/>
              </a:rPr>
            </a:br>
            <a:r>
              <a:rPr lang="pl-PL" sz="4000" spc="100" dirty="0">
                <a:solidFill>
                  <a:srgbClr val="510765"/>
                </a:solidFill>
                <a:latin typeface="Albertus Medium" pitchFamily="34" charset="0"/>
              </a:rPr>
              <a:t>- rozdawanie i zbieranie kanonów</a:t>
            </a:r>
          </a:p>
        </p:txBody>
      </p:sp>
      <p:sp>
        <p:nvSpPr>
          <p:cNvPr id="34819" name="Rectangle 4"/>
          <p:cNvSpPr>
            <a:spLocks noGrp="1" noChangeArrowheads="1"/>
          </p:cNvSpPr>
          <p:nvPr>
            <p:ph type="body" sz="half" idx="1"/>
          </p:nvPr>
        </p:nvSpPr>
        <p:spPr>
          <a:xfrm>
            <a:off x="457200" y="1600200"/>
            <a:ext cx="4259263" cy="4997450"/>
          </a:xfrm>
        </p:spPr>
        <p:txBody>
          <a:bodyPr/>
          <a:lstStyle/>
          <a:p>
            <a:pPr eaLnBrk="1" hangingPunct="1">
              <a:lnSpc>
                <a:spcPct val="90000"/>
              </a:lnSpc>
            </a:pPr>
            <a:r>
              <a:rPr lang="pl-PL" altLang="en-US" sz="2000" dirty="0"/>
              <a:t>posługujący rozdają Kanony podczas </a:t>
            </a:r>
            <a:r>
              <a:rPr lang="pl-PL" altLang="en-US" sz="2000" i="1" dirty="0"/>
              <a:t>Sanctus</a:t>
            </a:r>
            <a:r>
              <a:rPr lang="pl-PL" altLang="en-US" sz="2000" dirty="0"/>
              <a:t>,</a:t>
            </a:r>
            <a:br>
              <a:rPr lang="pl-PL" altLang="en-US" sz="2000" dirty="0"/>
            </a:br>
            <a:r>
              <a:rPr lang="pl-PL" altLang="en-US" sz="2000" dirty="0"/>
              <a:t>zbierają po </a:t>
            </a:r>
            <a:r>
              <a:rPr lang="pl-PL" altLang="en-US" sz="2000" i="1" dirty="0"/>
              <a:t>Amen</a:t>
            </a:r>
            <a:r>
              <a:rPr lang="pl-PL" altLang="en-US" sz="2000" dirty="0"/>
              <a:t> następującym</a:t>
            </a:r>
            <a:br>
              <a:rPr lang="pl-PL" altLang="en-US" sz="2000" dirty="0"/>
            </a:br>
            <a:r>
              <a:rPr lang="pl-PL" altLang="en-US" sz="2000" dirty="0"/>
              <a:t>po </a:t>
            </a:r>
            <a:r>
              <a:rPr lang="pl-PL" altLang="en-US" sz="2000" i="1" dirty="0"/>
              <a:t>Per </a:t>
            </a:r>
            <a:r>
              <a:rPr lang="pl-PL" altLang="en-US" sz="2000" i="1" dirty="0" err="1"/>
              <a:t>ipsum</a:t>
            </a:r>
            <a:endParaRPr lang="pl-PL" altLang="en-US" sz="2000" i="1" dirty="0"/>
          </a:p>
          <a:p>
            <a:pPr eaLnBrk="1" hangingPunct="1">
              <a:lnSpc>
                <a:spcPct val="90000"/>
              </a:lnSpc>
            </a:pPr>
            <a:r>
              <a:rPr lang="pl-PL" altLang="en-US" sz="2000" dirty="0"/>
              <a:t>po stronie darów robi to MŚ</a:t>
            </a:r>
            <a:br>
              <a:rPr lang="pl-PL" altLang="en-US" sz="2000" dirty="0"/>
            </a:br>
            <a:r>
              <a:rPr lang="pl-PL" altLang="en-US" sz="2000" dirty="0"/>
              <a:t>i ceremoniarz, po stronie ambony: MŚ i MK</a:t>
            </a:r>
          </a:p>
          <a:p>
            <a:pPr eaLnBrk="1" hangingPunct="1">
              <a:lnSpc>
                <a:spcPct val="90000"/>
              </a:lnSpc>
            </a:pPr>
            <a:r>
              <a:rPr lang="pl-PL" altLang="en-US" sz="2000" dirty="0"/>
              <a:t>posługujący rozdają po kilka kanonów na rząd kapłanów </a:t>
            </a:r>
          </a:p>
          <a:p>
            <a:pPr eaLnBrk="1" hangingPunct="1">
              <a:lnSpc>
                <a:spcPct val="90000"/>
              </a:lnSpc>
            </a:pPr>
            <a:r>
              <a:rPr lang="pl-PL" altLang="en-US" sz="2000" dirty="0"/>
              <a:t>jeden z posługujących</a:t>
            </a:r>
            <a:br>
              <a:rPr lang="pl-PL" altLang="en-US" sz="2000" dirty="0"/>
            </a:br>
            <a:r>
              <a:rPr lang="pl-PL" altLang="en-US" sz="2000" dirty="0"/>
              <a:t>ustawia się na początku,</a:t>
            </a:r>
            <a:br>
              <a:rPr lang="pl-PL" altLang="en-US" sz="2000" dirty="0"/>
            </a:br>
            <a:r>
              <a:rPr lang="pl-PL" altLang="en-US" sz="2000" dirty="0"/>
              <a:t>drugi w połowie i idą w kierunku wyjścia rozdając kanony,</a:t>
            </a:r>
          </a:p>
          <a:p>
            <a:pPr eaLnBrk="1" hangingPunct="1">
              <a:lnSpc>
                <a:spcPct val="90000"/>
              </a:lnSpc>
            </a:pPr>
            <a:r>
              <a:rPr lang="pl-PL" altLang="en-US" sz="2000" dirty="0"/>
              <a:t>zbierając kanony ustawiają się</a:t>
            </a:r>
            <a:br>
              <a:rPr lang="pl-PL" altLang="en-US" sz="2000" dirty="0"/>
            </a:br>
            <a:r>
              <a:rPr lang="pl-PL" altLang="en-US" sz="2000" dirty="0"/>
              <a:t>na końcu i w połowie i idą</a:t>
            </a:r>
            <a:br>
              <a:rPr lang="pl-PL" altLang="en-US" sz="2000" dirty="0"/>
            </a:br>
            <a:r>
              <a:rPr lang="pl-PL" altLang="en-US" sz="2000" dirty="0"/>
              <a:t>w kierunku prezbiterium</a:t>
            </a:r>
          </a:p>
        </p:txBody>
      </p:sp>
      <p:pic>
        <p:nvPicPr>
          <p:cNvPr id="34820" name="Picture 9" descr="b83_LE_kanony_kns"/>
          <p:cNvPicPr>
            <a:picLocks noGrp="1" noChangeAspect="1" noChangeArrowheads="1"/>
          </p:cNvPicPr>
          <p:nvPr>
            <p:ph sz="quarter" idx="2"/>
          </p:nvPr>
        </p:nvPicPr>
        <p:blipFill>
          <a:blip r:embed="rId3" cstate="print"/>
          <a:srcRect l="16714"/>
          <a:stretch>
            <a:fillRect/>
          </a:stretch>
        </p:blipFill>
        <p:spPr>
          <a:xfrm>
            <a:off x="5219700" y="1628775"/>
            <a:ext cx="3168650" cy="2284413"/>
          </a:xfrm>
          <a:noFill/>
        </p:spPr>
      </p:pic>
      <p:pic>
        <p:nvPicPr>
          <p:cNvPr id="34821" name="Picture 10" descr="b84a_OK_zebranie_kanonow_po_Per_ipsum"/>
          <p:cNvPicPr>
            <a:picLocks noGrp="1" noChangeAspect="1" noChangeArrowheads="1"/>
          </p:cNvPicPr>
          <p:nvPr>
            <p:ph sz="quarter" idx="3"/>
          </p:nvPr>
        </p:nvPicPr>
        <p:blipFill>
          <a:blip r:embed="rId4" cstate="print"/>
          <a:srcRect l="4349"/>
          <a:stretch>
            <a:fillRect/>
          </a:stretch>
        </p:blipFill>
        <p:spPr>
          <a:xfrm>
            <a:off x="5219700" y="4076700"/>
            <a:ext cx="3168650" cy="2187575"/>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468313" y="0"/>
            <a:ext cx="8229600" cy="1570038"/>
          </a:xfrm>
        </p:spPr>
        <p:txBody>
          <a:bodyPr/>
          <a:lstStyle/>
          <a:p>
            <a:pPr eaLnBrk="1" hangingPunct="1">
              <a:defRPr/>
            </a:pPr>
            <a:r>
              <a:rPr lang="pl-PL" sz="4000" spc="200" dirty="0">
                <a:solidFill>
                  <a:srgbClr val="510765"/>
                </a:solidFill>
                <a:latin typeface="Albertus Medium" pitchFamily="34" charset="0"/>
              </a:rPr>
              <a:t>Modlitwa eucharystyczna</a:t>
            </a:r>
            <a:br>
              <a:rPr lang="pl-PL" sz="4000" spc="200" dirty="0">
                <a:solidFill>
                  <a:srgbClr val="510765"/>
                </a:solidFill>
                <a:latin typeface="Albertus Medium" pitchFamily="34" charset="0"/>
              </a:rPr>
            </a:br>
            <a:r>
              <a:rPr lang="pl-PL" sz="4000" spc="200" dirty="0">
                <a:solidFill>
                  <a:srgbClr val="510765"/>
                </a:solidFill>
                <a:latin typeface="Albertus Medium" pitchFamily="34" charset="0"/>
              </a:rPr>
              <a:t>- kadzidło [opcja]</a:t>
            </a:r>
          </a:p>
        </p:txBody>
      </p:sp>
      <p:sp>
        <p:nvSpPr>
          <p:cNvPr id="35843" name="Rectangle 5"/>
          <p:cNvSpPr>
            <a:spLocks noGrp="1" noChangeArrowheads="1"/>
          </p:cNvSpPr>
          <p:nvPr>
            <p:ph type="body" sz="half" idx="1"/>
          </p:nvPr>
        </p:nvSpPr>
        <p:spPr>
          <a:xfrm>
            <a:off x="467544" y="1783358"/>
            <a:ext cx="4257675" cy="4525962"/>
          </a:xfrm>
        </p:spPr>
        <p:txBody>
          <a:bodyPr/>
          <a:lstStyle/>
          <a:p>
            <a:pPr eaLnBrk="1" hangingPunct="1">
              <a:lnSpc>
                <a:spcPct val="90000"/>
              </a:lnSpc>
            </a:pPr>
            <a:r>
              <a:rPr lang="pl-PL" altLang="en-US" sz="2800" dirty="0"/>
              <a:t>T i N ustawiają się między balaskami a ołtarzem</a:t>
            </a:r>
            <a:br>
              <a:rPr lang="pl-PL" altLang="en-US" sz="2800" dirty="0"/>
            </a:br>
            <a:r>
              <a:rPr lang="pl-PL" altLang="en-US" sz="2800" dirty="0"/>
              <a:t>podczas </a:t>
            </a:r>
            <a:r>
              <a:rPr lang="pl-PL" altLang="en-US" sz="2800" i="1" dirty="0"/>
              <a:t>Sanctus</a:t>
            </a:r>
          </a:p>
          <a:p>
            <a:pPr eaLnBrk="1" hangingPunct="1">
              <a:lnSpc>
                <a:spcPct val="90000"/>
              </a:lnSpc>
              <a:buFontTx/>
              <a:buNone/>
            </a:pPr>
            <a:endParaRPr lang="pl-PL" altLang="en-US" sz="800" i="1" dirty="0"/>
          </a:p>
          <a:p>
            <a:pPr eaLnBrk="1" hangingPunct="1">
              <a:lnSpc>
                <a:spcPct val="90000"/>
              </a:lnSpc>
            </a:pPr>
            <a:r>
              <a:rPr lang="pl-PL" altLang="en-US" sz="2800" dirty="0"/>
              <a:t>Diakon dokonuje zasypania kadzidła</a:t>
            </a:r>
            <a:br>
              <a:rPr lang="pl-PL" altLang="en-US" sz="2800" dirty="0"/>
            </a:br>
            <a:r>
              <a:rPr lang="pl-PL" altLang="en-US" sz="2800" dirty="0"/>
              <a:t>i okadzenia</a:t>
            </a:r>
          </a:p>
          <a:p>
            <a:pPr eaLnBrk="1" hangingPunct="1">
              <a:lnSpc>
                <a:spcPct val="90000"/>
              </a:lnSpc>
              <a:buFontTx/>
              <a:buNone/>
            </a:pPr>
            <a:endParaRPr lang="pl-PL" altLang="en-US" sz="800" dirty="0"/>
          </a:p>
          <a:p>
            <a:pPr eaLnBrk="1" hangingPunct="1">
              <a:lnSpc>
                <a:spcPct val="90000"/>
              </a:lnSpc>
            </a:pPr>
            <a:r>
              <a:rPr lang="pl-PL" altLang="en-US" sz="2800" dirty="0"/>
              <a:t>Podczas aklamacji</a:t>
            </a:r>
            <a:br>
              <a:rPr lang="pl-PL" altLang="en-US" sz="2800" dirty="0"/>
            </a:br>
            <a:r>
              <a:rPr lang="pl-PL" altLang="en-US" sz="2800" dirty="0"/>
              <a:t>po przeistoczeniu T i N wychodzą do zakrystii</a:t>
            </a:r>
          </a:p>
        </p:txBody>
      </p:sp>
      <p:pic>
        <p:nvPicPr>
          <p:cNvPr id="35844" name="Picture 8" descr="b86_LE_Sanctus_diakon_kadzidlo"/>
          <p:cNvPicPr>
            <a:picLocks noGrp="1" noChangeAspect="1" noChangeArrowheads="1"/>
          </p:cNvPicPr>
          <p:nvPr>
            <p:ph sz="quarter" idx="2"/>
          </p:nvPr>
        </p:nvPicPr>
        <p:blipFill>
          <a:blip r:embed="rId2" cstate="print"/>
          <a:srcRect t="2977" b="1781"/>
          <a:stretch>
            <a:fillRect/>
          </a:stretch>
        </p:blipFill>
        <p:spPr>
          <a:xfrm>
            <a:off x="5148064" y="1700808"/>
            <a:ext cx="3662363" cy="2305050"/>
          </a:xfrm>
          <a:noFill/>
        </p:spPr>
      </p:pic>
      <p:pic>
        <p:nvPicPr>
          <p:cNvPr id="35845" name="Picture 9" descr="b88_LE_okadzenie_podniesienie1"/>
          <p:cNvPicPr>
            <a:picLocks noGrp="1" noChangeAspect="1" noChangeArrowheads="1"/>
          </p:cNvPicPr>
          <p:nvPr>
            <p:ph sz="quarter" idx="3"/>
          </p:nvPr>
        </p:nvPicPr>
        <p:blipFill>
          <a:blip r:embed="rId3" cstate="print"/>
          <a:srcRect t="6813"/>
          <a:stretch>
            <a:fillRect/>
          </a:stretch>
        </p:blipFill>
        <p:spPr>
          <a:xfrm>
            <a:off x="5148064" y="4149080"/>
            <a:ext cx="3670300" cy="2259013"/>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eaLnBrk="1" hangingPunct="1">
              <a:defRPr/>
            </a:pPr>
            <a:r>
              <a:rPr lang="pl-PL" sz="4000" spc="300" dirty="0">
                <a:solidFill>
                  <a:srgbClr val="510765"/>
                </a:solidFill>
                <a:latin typeface="Albertus Medium" pitchFamily="34" charset="0"/>
              </a:rPr>
              <a:t>Modlitwa eucharystyczna</a:t>
            </a:r>
            <a:br>
              <a:rPr lang="pl-PL" sz="4000" spc="300" dirty="0">
                <a:solidFill>
                  <a:srgbClr val="510765"/>
                </a:solidFill>
                <a:latin typeface="Albertus Medium" pitchFamily="34" charset="0"/>
              </a:rPr>
            </a:br>
            <a:r>
              <a:rPr lang="pl-PL" sz="4000" spc="300" dirty="0">
                <a:solidFill>
                  <a:srgbClr val="510765"/>
                </a:solidFill>
                <a:latin typeface="Albertus Medium" pitchFamily="34" charset="0"/>
              </a:rPr>
              <a:t>- podawanie mikrofonu </a:t>
            </a:r>
            <a:r>
              <a:rPr lang="pl-PL" sz="4000" spc="300" dirty="0" err="1">
                <a:solidFill>
                  <a:srgbClr val="510765"/>
                </a:solidFill>
                <a:latin typeface="Albertus Medium" pitchFamily="34" charset="0"/>
              </a:rPr>
              <a:t>Kns</a:t>
            </a:r>
            <a:endParaRPr lang="pl-PL" sz="4000" spc="300" dirty="0">
              <a:solidFill>
                <a:srgbClr val="510765"/>
              </a:solidFill>
              <a:latin typeface="Albertus Medium" pitchFamily="34" charset="0"/>
            </a:endParaRPr>
          </a:p>
        </p:txBody>
      </p:sp>
      <p:pic>
        <p:nvPicPr>
          <p:cNvPr id="36867" name="Picture 6" descr="b89_LE_podawanie_mikrofonu_kns"/>
          <p:cNvPicPr>
            <a:picLocks noGrp="1" noChangeAspect="1" noChangeArrowheads="1"/>
          </p:cNvPicPr>
          <p:nvPr>
            <p:ph sz="half" idx="1"/>
          </p:nvPr>
        </p:nvPicPr>
        <p:blipFill>
          <a:blip r:embed="rId3" cstate="print"/>
          <a:srcRect/>
          <a:stretch>
            <a:fillRect/>
          </a:stretch>
        </p:blipFill>
        <p:spPr>
          <a:xfrm>
            <a:off x="395288" y="1844675"/>
            <a:ext cx="4038600" cy="2668588"/>
          </a:xfrm>
          <a:noFill/>
        </p:spPr>
      </p:pic>
      <p:pic>
        <p:nvPicPr>
          <p:cNvPr id="36868" name="Picture 7" descr="b90_ME_mikrofon_wariant"/>
          <p:cNvPicPr>
            <a:picLocks noGrp="1" noChangeAspect="1" noChangeArrowheads="1"/>
          </p:cNvPicPr>
          <p:nvPr>
            <p:ph sz="half" idx="2"/>
          </p:nvPr>
        </p:nvPicPr>
        <p:blipFill>
          <a:blip r:embed="rId4" cstate="print"/>
          <a:srcRect/>
          <a:stretch>
            <a:fillRect/>
          </a:stretch>
        </p:blipFill>
        <p:spPr>
          <a:xfrm>
            <a:off x="4716463" y="3860800"/>
            <a:ext cx="4038600" cy="2668588"/>
          </a:xfrm>
          <a:noFill/>
        </p:spPr>
      </p:pic>
      <p:sp>
        <p:nvSpPr>
          <p:cNvPr id="36869" name="Text Box 8"/>
          <p:cNvSpPr txBox="1">
            <a:spLocks noChangeArrowheads="1"/>
          </p:cNvSpPr>
          <p:nvPr/>
        </p:nvSpPr>
        <p:spPr bwMode="auto">
          <a:xfrm>
            <a:off x="4787900" y="1916113"/>
            <a:ext cx="3960813" cy="1785937"/>
          </a:xfrm>
          <a:prstGeom prst="rect">
            <a:avLst/>
          </a:prstGeom>
          <a:noFill/>
          <a:ln w="9525">
            <a:noFill/>
            <a:miter lim="800000"/>
            <a:headEnd/>
            <a:tailEnd/>
          </a:ln>
        </p:spPr>
        <p:txBody>
          <a:bodyPr>
            <a:spAutoFit/>
          </a:bodyPr>
          <a:lstStyle/>
          <a:p>
            <a:pPr>
              <a:spcBef>
                <a:spcPct val="50000"/>
              </a:spcBef>
              <a:buFontTx/>
              <a:buChar char="•"/>
            </a:pPr>
            <a:r>
              <a:rPr lang="pl-PL" altLang="en-US" sz="2000"/>
              <a:t> wskazane jest użycie  </a:t>
            </a:r>
            <a:br>
              <a:rPr lang="pl-PL" altLang="en-US" sz="2000"/>
            </a:br>
            <a:r>
              <a:rPr lang="pl-PL" altLang="en-US" sz="2000"/>
              <a:t>  mikrofonu bezprzewodowego</a:t>
            </a:r>
            <a:br>
              <a:rPr lang="pl-PL" altLang="en-US" sz="2000"/>
            </a:br>
            <a:r>
              <a:rPr lang="pl-PL" altLang="en-US" sz="2000"/>
              <a:t>  na drążku</a:t>
            </a:r>
          </a:p>
          <a:p>
            <a:pPr>
              <a:spcBef>
                <a:spcPct val="50000"/>
              </a:spcBef>
              <a:buFontTx/>
              <a:buChar char="•"/>
            </a:pPr>
            <a:r>
              <a:rPr lang="pl-PL" altLang="en-US" sz="2000"/>
              <a:t> posługujący powinien znać ME,  </a:t>
            </a:r>
            <a:br>
              <a:rPr lang="pl-PL" altLang="en-US" sz="2000"/>
            </a:br>
            <a:r>
              <a:rPr lang="pl-PL" altLang="en-US" sz="2000"/>
              <a:t>  która będzie użyta</a:t>
            </a:r>
          </a:p>
        </p:txBody>
      </p:sp>
      <p:sp>
        <p:nvSpPr>
          <p:cNvPr id="36870" name="Text Box 9"/>
          <p:cNvSpPr txBox="1">
            <a:spLocks noChangeArrowheads="1"/>
          </p:cNvSpPr>
          <p:nvPr/>
        </p:nvSpPr>
        <p:spPr bwMode="auto">
          <a:xfrm>
            <a:off x="467544" y="5013325"/>
            <a:ext cx="4175894" cy="1016000"/>
          </a:xfrm>
          <a:prstGeom prst="rect">
            <a:avLst/>
          </a:prstGeom>
          <a:noFill/>
          <a:ln w="9525">
            <a:noFill/>
            <a:miter lim="800000"/>
            <a:headEnd/>
            <a:tailEnd/>
          </a:ln>
        </p:spPr>
        <p:txBody>
          <a:bodyPr wrap="square">
            <a:spAutoFit/>
          </a:bodyPr>
          <a:lstStyle/>
          <a:p>
            <a:pPr>
              <a:spcBef>
                <a:spcPct val="50000"/>
              </a:spcBef>
              <a:buFontTx/>
              <a:buChar char="•"/>
            </a:pPr>
            <a:r>
              <a:rPr lang="pl-PL" altLang="en-US" sz="2000" dirty="0"/>
              <a:t> ministrant mikrofonu powinien </a:t>
            </a:r>
            <a:br>
              <a:rPr lang="pl-PL" altLang="en-US" sz="2000" dirty="0"/>
            </a:br>
            <a:r>
              <a:rPr lang="pl-PL" altLang="en-US" sz="2000" dirty="0"/>
              <a:t>  działać z maksymalną dyskrecją</a:t>
            </a:r>
            <a:br>
              <a:rPr lang="pl-PL" altLang="en-US" sz="2000" dirty="0"/>
            </a:br>
            <a:r>
              <a:rPr lang="pl-PL" altLang="en-US" sz="2000" dirty="0"/>
              <a:t>  – nie on tu jest najważniejszy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66675"/>
            <a:ext cx="8229600" cy="1417638"/>
          </a:xfrm>
        </p:spPr>
        <p:txBody>
          <a:bodyPr/>
          <a:lstStyle/>
          <a:p>
            <a:pPr eaLnBrk="1" hangingPunct="1">
              <a:defRPr/>
            </a:pPr>
            <a:r>
              <a:rPr lang="pl-PL" sz="4000" spc="600" dirty="0">
                <a:solidFill>
                  <a:srgbClr val="510765"/>
                </a:solidFill>
                <a:latin typeface="Albertus Medium" pitchFamily="34" charset="0"/>
              </a:rPr>
              <a:t>Znak pokoju</a:t>
            </a:r>
            <a:br>
              <a:rPr lang="pl-PL" sz="4000" spc="200" dirty="0">
                <a:solidFill>
                  <a:srgbClr val="510765"/>
                </a:solidFill>
                <a:latin typeface="Albertus Medium" pitchFamily="34" charset="0"/>
              </a:rPr>
            </a:br>
            <a:r>
              <a:rPr lang="pl-PL" sz="4000" spc="200" dirty="0">
                <a:solidFill>
                  <a:srgbClr val="510765"/>
                </a:solidFill>
                <a:latin typeface="Albertus Medium" pitchFamily="34" charset="0"/>
              </a:rPr>
              <a:t>- posługa wobec diakona</a:t>
            </a:r>
          </a:p>
        </p:txBody>
      </p:sp>
      <p:sp>
        <p:nvSpPr>
          <p:cNvPr id="37891" name="Rectangle 4"/>
          <p:cNvSpPr>
            <a:spLocks noGrp="1" noChangeArrowheads="1"/>
          </p:cNvSpPr>
          <p:nvPr>
            <p:ph type="body" sz="half" idx="1"/>
          </p:nvPr>
        </p:nvSpPr>
        <p:spPr>
          <a:xfrm>
            <a:off x="4427538" y="1700213"/>
            <a:ext cx="4392612" cy="4525962"/>
          </a:xfrm>
        </p:spPr>
        <p:txBody>
          <a:bodyPr>
            <a:normAutofit/>
          </a:bodyPr>
          <a:lstStyle/>
          <a:p>
            <a:pPr eaLnBrk="1" hangingPunct="1">
              <a:lnSpc>
                <a:spcPct val="90000"/>
              </a:lnSpc>
            </a:pPr>
            <a:r>
              <a:rPr lang="pl-PL" altLang="en-US" sz="2800" dirty="0"/>
              <a:t>ministrant mikrofonu podaje mikrofon diakonowi na słowa </a:t>
            </a:r>
            <a:r>
              <a:rPr lang="pl-PL" altLang="en-US" sz="2800" i="1" dirty="0"/>
              <a:t>Przekażcie sobie</a:t>
            </a:r>
            <a:br>
              <a:rPr lang="pl-PL" altLang="en-US" sz="2800" i="1" dirty="0"/>
            </a:br>
            <a:r>
              <a:rPr lang="pl-PL" altLang="en-US" sz="2800" i="1" dirty="0"/>
              <a:t>znak pokoju</a:t>
            </a:r>
          </a:p>
          <a:p>
            <a:pPr eaLnBrk="1" hangingPunct="1">
              <a:lnSpc>
                <a:spcPct val="90000"/>
              </a:lnSpc>
              <a:buFontTx/>
              <a:buNone/>
            </a:pPr>
            <a:endParaRPr lang="pl-PL" altLang="en-US" sz="4000" i="1" dirty="0"/>
          </a:p>
          <a:p>
            <a:pPr eaLnBrk="1" hangingPunct="1">
              <a:lnSpc>
                <a:spcPct val="90000"/>
              </a:lnSpc>
            </a:pPr>
            <a:r>
              <a:rPr lang="pl-PL" altLang="en-US" sz="2800" i="1" dirty="0">
                <a:solidFill>
                  <a:srgbClr val="FF0000"/>
                </a:solidFill>
              </a:rPr>
              <a:t>Diakon nie powinien</a:t>
            </a:r>
            <a:br>
              <a:rPr lang="pl-PL" altLang="en-US" sz="2800" i="1" dirty="0">
                <a:solidFill>
                  <a:srgbClr val="FF0000"/>
                </a:solidFill>
              </a:rPr>
            </a:br>
            <a:r>
              <a:rPr lang="pl-PL" altLang="en-US" sz="2800" i="1" dirty="0">
                <a:solidFill>
                  <a:srgbClr val="FF0000"/>
                </a:solidFill>
              </a:rPr>
              <a:t>- jak na fotografii obok - podejść do mikrofonu</a:t>
            </a:r>
            <a:br>
              <a:rPr lang="pl-PL" altLang="en-US" sz="2800" i="1" dirty="0">
                <a:solidFill>
                  <a:srgbClr val="FF0000"/>
                </a:solidFill>
              </a:rPr>
            </a:br>
            <a:r>
              <a:rPr lang="pl-PL" altLang="en-US" sz="2800" i="1" dirty="0">
                <a:solidFill>
                  <a:srgbClr val="FF0000"/>
                </a:solidFill>
              </a:rPr>
              <a:t>stojącego przy ambonie!</a:t>
            </a:r>
          </a:p>
        </p:txBody>
      </p:sp>
      <p:pic>
        <p:nvPicPr>
          <p:cNvPr id="37892" name="Picture 6" descr="b91_OK_diakon_znak pokoju"/>
          <p:cNvPicPr>
            <a:picLocks noGrp="1" noChangeAspect="1" noChangeArrowheads="1"/>
          </p:cNvPicPr>
          <p:nvPr>
            <p:ph sz="quarter" idx="2"/>
          </p:nvPr>
        </p:nvPicPr>
        <p:blipFill>
          <a:blip r:embed="rId2" cstate="print"/>
          <a:srcRect/>
          <a:stretch>
            <a:fillRect/>
          </a:stretch>
        </p:blipFill>
        <p:spPr>
          <a:xfrm>
            <a:off x="611188" y="1628775"/>
            <a:ext cx="3308350" cy="2185988"/>
          </a:xfrm>
          <a:noFill/>
        </p:spPr>
      </p:pic>
      <p:pic>
        <p:nvPicPr>
          <p:cNvPr id="37893" name="Picture 9" descr="b91a_OK_znak_pokoju"/>
          <p:cNvPicPr>
            <a:picLocks noGrp="1" noChangeAspect="1" noChangeArrowheads="1"/>
          </p:cNvPicPr>
          <p:nvPr>
            <p:ph sz="quarter" idx="3"/>
          </p:nvPr>
        </p:nvPicPr>
        <p:blipFill>
          <a:blip r:embed="rId3" cstate="print"/>
          <a:srcRect/>
          <a:stretch>
            <a:fillRect/>
          </a:stretch>
        </p:blipFill>
        <p:spPr>
          <a:xfrm>
            <a:off x="611188" y="4005263"/>
            <a:ext cx="3311525" cy="2187575"/>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15888"/>
            <a:ext cx="8229600" cy="1417637"/>
          </a:xfrm>
        </p:spPr>
        <p:txBody>
          <a:bodyPr/>
          <a:lstStyle/>
          <a:p>
            <a:pPr eaLnBrk="1" hangingPunct="1">
              <a:defRPr/>
            </a:pPr>
            <a:r>
              <a:rPr lang="pl-PL" sz="4000" spc="600" dirty="0">
                <a:solidFill>
                  <a:srgbClr val="510765"/>
                </a:solidFill>
                <a:latin typeface="Albertus Medium" pitchFamily="34" charset="0"/>
              </a:rPr>
              <a:t>Obrzędy Komunii</a:t>
            </a:r>
            <a:br>
              <a:rPr lang="pl-PL" sz="4000" spc="200" dirty="0">
                <a:solidFill>
                  <a:srgbClr val="510765"/>
                </a:solidFill>
                <a:latin typeface="Albertus Medium" pitchFamily="34" charset="0"/>
              </a:rPr>
            </a:br>
            <a:r>
              <a:rPr lang="pl-PL" sz="4000" spc="200" dirty="0">
                <a:solidFill>
                  <a:srgbClr val="510765"/>
                </a:solidFill>
                <a:latin typeface="Albertus Medium" pitchFamily="34" charset="0"/>
              </a:rPr>
              <a:t>- przygotowanie ołtarza</a:t>
            </a:r>
          </a:p>
        </p:txBody>
      </p:sp>
      <p:sp>
        <p:nvSpPr>
          <p:cNvPr id="38915" name="Rectangle 6"/>
          <p:cNvSpPr>
            <a:spLocks noGrp="1" noChangeArrowheads="1"/>
          </p:cNvSpPr>
          <p:nvPr>
            <p:ph type="body" sz="half" idx="1"/>
          </p:nvPr>
        </p:nvSpPr>
        <p:spPr>
          <a:xfrm>
            <a:off x="539750" y="1855788"/>
            <a:ext cx="4176713" cy="4525962"/>
          </a:xfrm>
        </p:spPr>
        <p:txBody>
          <a:bodyPr/>
          <a:lstStyle/>
          <a:p>
            <a:pPr eaLnBrk="1" hangingPunct="1"/>
            <a:r>
              <a:rPr lang="pl-PL" altLang="en-US" sz="2400"/>
              <a:t>Gdy GC i najbliżsi Kns przyjmują Komunię</a:t>
            </a:r>
            <a:br>
              <a:rPr lang="pl-PL" altLang="en-US" sz="2400"/>
            </a:br>
            <a:r>
              <a:rPr lang="pl-PL" altLang="en-US" sz="2400"/>
              <a:t>Ceremoniarz zdejmuje</a:t>
            </a:r>
            <a:br>
              <a:rPr lang="pl-PL" altLang="en-US" sz="2400"/>
            </a:br>
            <a:r>
              <a:rPr lang="pl-PL" altLang="en-US" sz="2400"/>
              <a:t>z ołtarza Mszał i mikrofon</a:t>
            </a:r>
          </a:p>
          <a:p>
            <a:pPr eaLnBrk="1" hangingPunct="1"/>
            <a:r>
              <a:rPr lang="pl-PL" altLang="en-US" sz="2400"/>
              <a:t>może to czynić także ministrant księgi</a:t>
            </a:r>
          </a:p>
          <a:p>
            <a:pPr eaLnBrk="1" hangingPunct="1"/>
            <a:r>
              <a:rPr lang="pl-PL" altLang="en-US" sz="2400"/>
              <a:t>Diakon (da)</a:t>
            </a:r>
            <a:br>
              <a:rPr lang="pl-PL" altLang="en-US" sz="2400"/>
            </a:br>
            <a:r>
              <a:rPr lang="pl-PL" altLang="en-US" sz="2400"/>
              <a:t>we współpracy ministrantów ołtarza przygotowuje vascula</a:t>
            </a:r>
            <a:br>
              <a:rPr lang="pl-PL" altLang="en-US" sz="2400"/>
            </a:br>
            <a:r>
              <a:rPr lang="pl-PL" altLang="en-US" sz="2400"/>
              <a:t>i puryfikaterze</a:t>
            </a:r>
          </a:p>
        </p:txBody>
      </p:sp>
      <p:pic>
        <p:nvPicPr>
          <p:cNvPr id="38916" name="Picture 9" descr="b92_OK_poczatek_komunii"/>
          <p:cNvPicPr>
            <a:picLocks noGrp="1" noChangeAspect="1" noChangeArrowheads="1"/>
          </p:cNvPicPr>
          <p:nvPr>
            <p:ph sz="quarter" idx="2"/>
          </p:nvPr>
        </p:nvPicPr>
        <p:blipFill>
          <a:blip r:embed="rId2" cstate="print"/>
          <a:srcRect/>
          <a:stretch>
            <a:fillRect/>
          </a:stretch>
        </p:blipFill>
        <p:spPr>
          <a:xfrm>
            <a:off x="5013325" y="1747838"/>
            <a:ext cx="3308350" cy="2185987"/>
          </a:xfrm>
          <a:noFill/>
        </p:spPr>
      </p:pic>
      <p:pic>
        <p:nvPicPr>
          <p:cNvPr id="38917" name="Picture 10" descr="b92a_OK_poczatek_komunii1"/>
          <p:cNvPicPr>
            <a:picLocks noGrp="1" noChangeAspect="1" noChangeArrowheads="1"/>
          </p:cNvPicPr>
          <p:nvPr>
            <p:ph sz="quarter" idx="3"/>
          </p:nvPr>
        </p:nvPicPr>
        <p:blipFill>
          <a:blip r:embed="rId3" cstate="print"/>
          <a:srcRect/>
          <a:stretch>
            <a:fillRect/>
          </a:stretch>
        </p:blipFill>
        <p:spPr>
          <a:xfrm>
            <a:off x="5011738" y="4049713"/>
            <a:ext cx="3311525" cy="2187575"/>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1417638"/>
          </a:xfrm>
        </p:spPr>
        <p:txBody>
          <a:bodyPr/>
          <a:lstStyle/>
          <a:p>
            <a:pPr eaLnBrk="1" hangingPunct="1">
              <a:defRPr/>
            </a:pPr>
            <a:r>
              <a:rPr lang="pl-PL" sz="4000" spc="600" dirty="0">
                <a:solidFill>
                  <a:srgbClr val="510765"/>
                </a:solidFill>
                <a:latin typeface="Albertus Medium" pitchFamily="34" charset="0"/>
              </a:rPr>
              <a:t>Obrzędy Komunii</a:t>
            </a:r>
            <a:br>
              <a:rPr lang="pl-PL" sz="4000" spc="600" dirty="0">
                <a:solidFill>
                  <a:srgbClr val="510765"/>
                </a:solidFill>
                <a:latin typeface="Albertus Medium" pitchFamily="34" charset="0"/>
              </a:rPr>
            </a:br>
            <a:r>
              <a:rPr lang="pl-PL" sz="4000" spc="200" dirty="0">
                <a:solidFill>
                  <a:srgbClr val="510765"/>
                </a:solidFill>
                <a:latin typeface="Albertus Medium" pitchFamily="34" charset="0"/>
              </a:rPr>
              <a:t>- posługa wobec ks. biskupa</a:t>
            </a:r>
          </a:p>
        </p:txBody>
      </p:sp>
      <p:sp>
        <p:nvSpPr>
          <p:cNvPr id="39939" name="Rectangle 4"/>
          <p:cNvSpPr>
            <a:spLocks noGrp="1" noChangeArrowheads="1"/>
          </p:cNvSpPr>
          <p:nvPr>
            <p:ph type="body" sz="half" idx="1"/>
          </p:nvPr>
        </p:nvSpPr>
        <p:spPr>
          <a:xfrm>
            <a:off x="4248472" y="1628800"/>
            <a:ext cx="4716016" cy="4608512"/>
          </a:xfrm>
        </p:spPr>
        <p:txBody>
          <a:bodyPr>
            <a:normAutofit/>
          </a:bodyPr>
          <a:lstStyle/>
          <a:p>
            <a:pPr eaLnBrk="1" hangingPunct="1">
              <a:lnSpc>
                <a:spcPct val="90000"/>
              </a:lnSpc>
            </a:pPr>
            <a:r>
              <a:rPr lang="pl-PL" altLang="en-US" sz="2800" dirty="0"/>
              <a:t>jeden z diakonów posługuje do pateny</a:t>
            </a:r>
          </a:p>
          <a:p>
            <a:pPr eaLnBrk="1" hangingPunct="1">
              <a:lnSpc>
                <a:spcPct val="90000"/>
              </a:lnSpc>
              <a:buFontTx/>
              <a:buNone/>
            </a:pPr>
            <a:endParaRPr lang="pl-PL" altLang="en-US" sz="1100" dirty="0"/>
          </a:p>
          <a:p>
            <a:pPr>
              <a:lnSpc>
                <a:spcPct val="90000"/>
              </a:lnSpc>
            </a:pPr>
            <a:r>
              <a:rPr lang="pl-PL" altLang="en-US" sz="2800" dirty="0"/>
              <a:t>po zakończeniu komunii</a:t>
            </a:r>
            <a:br>
              <a:rPr lang="pl-PL" altLang="en-US" sz="2800" dirty="0"/>
            </a:br>
            <a:r>
              <a:rPr lang="pl-PL" altLang="en-US" sz="2800" dirty="0"/>
              <a:t>OŁ podają ks. biskupowi</a:t>
            </a:r>
            <a:br>
              <a:rPr lang="pl-PL" altLang="en-US" sz="2800" dirty="0"/>
            </a:br>
            <a:r>
              <a:rPr lang="pl-PL" altLang="en-US" sz="2800" dirty="0"/>
              <a:t>do miejsca  przewodniczenia</a:t>
            </a:r>
            <a:br>
              <a:rPr lang="pl-PL" altLang="en-US" sz="2800" dirty="0"/>
            </a:br>
            <a:r>
              <a:rPr lang="pl-PL" altLang="en-US" sz="2800" dirty="0"/>
              <a:t>wodę i lawaterz</a:t>
            </a:r>
            <a:br>
              <a:rPr lang="pl-PL" altLang="en-US" sz="2800" dirty="0"/>
            </a:br>
            <a:r>
              <a:rPr lang="pl-PL" altLang="en-US" sz="2800" dirty="0"/>
              <a:t>(idą za ołtarzem)</a:t>
            </a:r>
          </a:p>
          <a:p>
            <a:pPr eaLnBrk="1" hangingPunct="1">
              <a:lnSpc>
                <a:spcPct val="90000"/>
              </a:lnSpc>
              <a:buFontTx/>
              <a:buNone/>
            </a:pPr>
            <a:endParaRPr lang="pl-PL" altLang="en-US" sz="1100" dirty="0"/>
          </a:p>
          <a:p>
            <a:pPr eaLnBrk="1" hangingPunct="1">
              <a:lnSpc>
                <a:spcPct val="90000"/>
              </a:lnSpc>
            </a:pPr>
            <a:r>
              <a:rPr lang="pl-PL" altLang="en-US" sz="2800" dirty="0"/>
              <a:t>ceremoniarz podaje</a:t>
            </a:r>
            <a:br>
              <a:rPr lang="pl-PL" altLang="en-US" sz="2800" dirty="0"/>
            </a:br>
            <a:r>
              <a:rPr lang="pl-PL" altLang="en-US" sz="2800" dirty="0"/>
              <a:t>ks. biskupowi piuskę</a:t>
            </a:r>
            <a:br>
              <a:rPr lang="pl-PL" altLang="en-US" sz="2800" dirty="0"/>
            </a:br>
            <a:r>
              <a:rPr lang="pl-PL" altLang="en-US" sz="2800" dirty="0"/>
              <a:t>po zakończeniu Komunii</a:t>
            </a:r>
          </a:p>
        </p:txBody>
      </p:sp>
      <p:pic>
        <p:nvPicPr>
          <p:cNvPr id="39940" name="Picture 7" descr="b92b_OK_komunia_ poczatek"/>
          <p:cNvPicPr>
            <a:picLocks noGrp="1" noChangeAspect="1" noChangeArrowheads="1"/>
          </p:cNvPicPr>
          <p:nvPr>
            <p:ph sz="quarter" idx="2"/>
          </p:nvPr>
        </p:nvPicPr>
        <p:blipFill>
          <a:blip r:embed="rId3" cstate="print"/>
          <a:srcRect l="5646"/>
          <a:stretch>
            <a:fillRect/>
          </a:stretch>
        </p:blipFill>
        <p:spPr>
          <a:xfrm>
            <a:off x="611560" y="1484784"/>
            <a:ext cx="3527425" cy="2419350"/>
          </a:xfrm>
          <a:noFill/>
        </p:spPr>
      </p:pic>
      <p:pic>
        <p:nvPicPr>
          <p:cNvPr id="39941" name="Picture 8" descr="b96_OK_poKomunii"/>
          <p:cNvPicPr>
            <a:picLocks noGrp="1" noChangeAspect="1" noChangeArrowheads="1"/>
          </p:cNvPicPr>
          <p:nvPr>
            <p:ph sz="quarter" idx="3"/>
          </p:nvPr>
        </p:nvPicPr>
        <p:blipFill>
          <a:blip r:embed="rId4" cstate="print"/>
          <a:srcRect l="3847" r="2095"/>
          <a:stretch>
            <a:fillRect/>
          </a:stretch>
        </p:blipFill>
        <p:spPr>
          <a:xfrm>
            <a:off x="611560" y="4005064"/>
            <a:ext cx="3529012" cy="2478088"/>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8313" y="0"/>
            <a:ext cx="8229600" cy="1143000"/>
          </a:xfrm>
        </p:spPr>
        <p:txBody>
          <a:bodyPr/>
          <a:lstStyle/>
          <a:p>
            <a:pPr eaLnBrk="1" hangingPunct="1"/>
            <a:r>
              <a:rPr lang="pl-PL" altLang="en-US" dirty="0">
                <a:solidFill>
                  <a:srgbClr val="510765"/>
                </a:solidFill>
                <a:latin typeface="Albertus Medium" pitchFamily="34" charset="0"/>
              </a:rPr>
              <a:t>Ważne terminy i inne informacje</a:t>
            </a:r>
          </a:p>
        </p:txBody>
      </p:sp>
      <p:sp>
        <p:nvSpPr>
          <p:cNvPr id="4099" name="Rectangle 3"/>
          <p:cNvSpPr>
            <a:spLocks noGrp="1" noChangeArrowheads="1"/>
          </p:cNvSpPr>
          <p:nvPr>
            <p:ph type="body" idx="1"/>
          </p:nvPr>
        </p:nvSpPr>
        <p:spPr>
          <a:xfrm>
            <a:off x="395288" y="1125538"/>
            <a:ext cx="8569325" cy="5588000"/>
          </a:xfrm>
        </p:spPr>
        <p:txBody>
          <a:bodyPr/>
          <a:lstStyle/>
          <a:p>
            <a:pPr algn="just" eaLnBrk="1" hangingPunct="1">
              <a:lnSpc>
                <a:spcPct val="80000"/>
              </a:lnSpc>
            </a:pPr>
            <a:r>
              <a:rPr lang="pl-PL" altLang="en-US" sz="2600" dirty="0"/>
              <a:t>Ceremoniał (w wersji pełnej i dla poszczególnych miejsc celebracji) będzie dostępny na Jasnej Górze</a:t>
            </a:r>
            <a:br>
              <a:rPr lang="pl-PL" altLang="en-US" sz="2600" dirty="0"/>
            </a:br>
            <a:r>
              <a:rPr lang="pl-PL" altLang="en-US" sz="2600" dirty="0"/>
              <a:t>od piątku, po uzgodnieniu telefonicznym:</a:t>
            </a:r>
          </a:p>
          <a:p>
            <a:pPr algn="just" eaLnBrk="1" hangingPunct="1">
              <a:lnSpc>
                <a:spcPct val="80000"/>
              </a:lnSpc>
              <a:buFontTx/>
              <a:buNone/>
            </a:pPr>
            <a:endParaRPr lang="pl-PL" altLang="en-US" sz="400" dirty="0"/>
          </a:p>
          <a:p>
            <a:pPr lvl="1" algn="just" eaLnBrk="1" hangingPunct="1">
              <a:lnSpc>
                <a:spcPct val="80000"/>
              </a:lnSpc>
            </a:pPr>
            <a:r>
              <a:rPr lang="pl-PL" altLang="en-US" sz="2600" dirty="0"/>
              <a:t>605 228 596 (Damian Koniecki)</a:t>
            </a:r>
          </a:p>
          <a:p>
            <a:pPr lvl="1" algn="just" eaLnBrk="1" hangingPunct="1">
              <a:lnSpc>
                <a:spcPct val="80000"/>
              </a:lnSpc>
              <a:buFontTx/>
              <a:buNone/>
            </a:pPr>
            <a:endParaRPr lang="pl-PL" altLang="en-US" sz="800" dirty="0"/>
          </a:p>
          <a:p>
            <a:pPr eaLnBrk="1" hangingPunct="1">
              <a:lnSpc>
                <a:spcPct val="80000"/>
              </a:lnSpc>
            </a:pPr>
            <a:r>
              <a:rPr lang="pl-PL" altLang="en-US" sz="2600" b="1" dirty="0"/>
              <a:t>Próba służby liturgicznej: sobota godz. 11:00</a:t>
            </a:r>
            <a:r>
              <a:rPr lang="pl-PL" altLang="en-US" sz="2600" dirty="0"/>
              <a:t>, początek</a:t>
            </a:r>
            <a:br>
              <a:rPr lang="pl-PL" altLang="en-US" sz="2600" dirty="0"/>
            </a:br>
            <a:r>
              <a:rPr lang="pl-PL" altLang="en-US" sz="2600" dirty="0"/>
              <a:t>w zakrystii</a:t>
            </a:r>
          </a:p>
          <a:p>
            <a:pPr eaLnBrk="1" hangingPunct="1">
              <a:lnSpc>
                <a:spcPct val="80000"/>
              </a:lnSpc>
              <a:buFontTx/>
              <a:buNone/>
            </a:pPr>
            <a:endParaRPr lang="pl-PL" altLang="en-US" sz="800" dirty="0">
              <a:solidFill>
                <a:srgbClr val="FFC000"/>
              </a:solidFill>
            </a:endParaRPr>
          </a:p>
          <a:p>
            <a:pPr eaLnBrk="1" hangingPunct="1">
              <a:lnSpc>
                <a:spcPct val="80000"/>
              </a:lnSpc>
            </a:pPr>
            <a:r>
              <a:rPr lang="pl-PL" altLang="en-US" sz="2600" dirty="0"/>
              <a:t>Posługujący ubrani w szaty liturgiczne zbierają się</a:t>
            </a:r>
            <a:br>
              <a:rPr lang="pl-PL" altLang="en-US" sz="2600" dirty="0"/>
            </a:br>
            <a:r>
              <a:rPr lang="pl-PL" altLang="en-US" sz="2600" dirty="0"/>
              <a:t>w dolnej zakrystii o 13:30</a:t>
            </a:r>
          </a:p>
          <a:p>
            <a:pPr eaLnBrk="1" hangingPunct="1">
              <a:lnSpc>
                <a:spcPct val="80000"/>
              </a:lnSpc>
              <a:buFontTx/>
              <a:buNone/>
            </a:pPr>
            <a:endParaRPr lang="pl-PL" altLang="en-US" sz="800" dirty="0"/>
          </a:p>
          <a:p>
            <a:pPr eaLnBrk="1" hangingPunct="1">
              <a:lnSpc>
                <a:spcPct val="80000"/>
              </a:lnSpc>
            </a:pPr>
            <a:r>
              <a:rPr lang="pl-PL" altLang="en-US" sz="2600" dirty="0"/>
              <a:t>Ostatnie ustalenia i ogłoszenia dla kapłanów</a:t>
            </a:r>
            <a:br>
              <a:rPr lang="pl-PL" altLang="en-US" sz="2600" dirty="0"/>
            </a:br>
            <a:r>
              <a:rPr lang="pl-PL" altLang="en-US" sz="2600" dirty="0"/>
              <a:t>- górna zakrystia o 14:00</a:t>
            </a:r>
          </a:p>
          <a:p>
            <a:pPr eaLnBrk="1" hangingPunct="1">
              <a:lnSpc>
                <a:spcPct val="80000"/>
              </a:lnSpc>
              <a:buFontTx/>
              <a:buNone/>
            </a:pPr>
            <a:endParaRPr lang="pl-PL" altLang="en-US" sz="800" dirty="0"/>
          </a:p>
          <a:p>
            <a:pPr eaLnBrk="1" hangingPunct="1">
              <a:lnSpc>
                <a:spcPct val="80000"/>
              </a:lnSpc>
            </a:pPr>
            <a:r>
              <a:rPr lang="pl-PL" altLang="en-US" sz="2600" dirty="0"/>
              <a:t>Wspólna modlitwa 14:10, po niej - </a:t>
            </a:r>
            <a:r>
              <a:rPr lang="pl-PL" altLang="en-US" sz="2600" i="1" dirty="0" err="1"/>
              <a:t>silentium</a:t>
            </a:r>
            <a:r>
              <a:rPr lang="pl-PL" altLang="en-US" sz="2600" i="1" dirty="0"/>
              <a:t> sacrum</a:t>
            </a:r>
          </a:p>
          <a:p>
            <a:pPr eaLnBrk="1" hangingPunct="1">
              <a:lnSpc>
                <a:spcPct val="80000"/>
              </a:lnSpc>
              <a:buFontTx/>
              <a:buNone/>
            </a:pPr>
            <a:endParaRPr lang="pl-PL" altLang="en-US" sz="800" i="1" dirty="0"/>
          </a:p>
          <a:p>
            <a:pPr eaLnBrk="1" hangingPunct="1">
              <a:lnSpc>
                <a:spcPct val="80000"/>
              </a:lnSpc>
            </a:pPr>
            <a:r>
              <a:rPr lang="pl-PL" altLang="en-US" sz="2600" dirty="0"/>
              <a:t>Eucharystia rozpoczyna się o </a:t>
            </a:r>
            <a:r>
              <a:rPr lang="pl-PL" altLang="en-US" sz="2600" b="1" dirty="0"/>
              <a:t>14:15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a:xfrm>
            <a:off x="468313" y="0"/>
            <a:ext cx="8229600" cy="1143000"/>
          </a:xfrm>
        </p:spPr>
        <p:txBody>
          <a:bodyPr/>
          <a:lstStyle/>
          <a:p>
            <a:pPr eaLnBrk="1" hangingPunct="1">
              <a:defRPr/>
            </a:pPr>
            <a:r>
              <a:rPr lang="pl-PL" altLang="en-US" sz="4000" spc="100" dirty="0">
                <a:solidFill>
                  <a:srgbClr val="510765"/>
                </a:solidFill>
                <a:latin typeface="Albertus Medium" pitchFamily="34" charset="0"/>
              </a:rPr>
              <a:t>Komunia św. kapłanów - schematy</a:t>
            </a:r>
          </a:p>
        </p:txBody>
      </p:sp>
      <p:sp>
        <p:nvSpPr>
          <p:cNvPr id="40963" name="Rectangle 8"/>
          <p:cNvSpPr>
            <a:spLocks noGrp="1" noChangeArrowheads="1"/>
          </p:cNvSpPr>
          <p:nvPr>
            <p:ph type="body" sz="half" idx="1"/>
          </p:nvPr>
        </p:nvSpPr>
        <p:spPr>
          <a:xfrm>
            <a:off x="5004254" y="1484784"/>
            <a:ext cx="4110608" cy="4668837"/>
          </a:xfrm>
        </p:spPr>
        <p:txBody>
          <a:bodyPr/>
          <a:lstStyle/>
          <a:p>
            <a:pPr eaLnBrk="1" hangingPunct="1"/>
            <a:r>
              <a:rPr lang="pl-PL" altLang="en-US" sz="2800" b="1" dirty="0"/>
              <a:t>górny rysunek</a:t>
            </a:r>
            <a:br>
              <a:rPr lang="pl-PL" altLang="en-US" sz="2800" dirty="0"/>
            </a:br>
            <a:r>
              <a:rPr lang="pl-PL" altLang="en-US" sz="2800" dirty="0"/>
              <a:t>ukazuje ustawienie przedmiotów na ołtarzu podczas Komunii kapłanów</a:t>
            </a:r>
          </a:p>
          <a:p>
            <a:pPr eaLnBrk="1" hangingPunct="1">
              <a:buFontTx/>
              <a:buNone/>
            </a:pPr>
            <a:endParaRPr lang="pl-PL" altLang="en-US" sz="1800" dirty="0"/>
          </a:p>
          <a:p>
            <a:pPr eaLnBrk="1" hangingPunct="1"/>
            <a:r>
              <a:rPr lang="pl-PL" altLang="en-US" sz="2800" b="1" dirty="0"/>
              <a:t>rysunek dolny</a:t>
            </a:r>
            <a:br>
              <a:rPr lang="pl-PL" altLang="en-US" sz="2800" dirty="0">
                <a:effectLst>
                  <a:outerShdw blurRad="38100" dist="38100" dir="2700000" algn="tl">
                    <a:srgbClr val="000000">
                      <a:alpha val="43137"/>
                    </a:srgbClr>
                  </a:outerShdw>
                </a:effectLst>
              </a:rPr>
            </a:br>
            <a:r>
              <a:rPr lang="pl-PL" altLang="en-US" sz="2800" dirty="0"/>
              <a:t>ukazuje sposób podchodzenia kapłanów do Komunii</a:t>
            </a:r>
          </a:p>
        </p:txBody>
      </p:sp>
      <p:pic>
        <p:nvPicPr>
          <p:cNvPr id="40964" name="Obraz 5"/>
          <p:cNvPicPr>
            <a:picLocks noChangeAspect="1" noChangeArrowheads="1"/>
          </p:cNvPicPr>
          <p:nvPr/>
        </p:nvPicPr>
        <p:blipFill>
          <a:blip r:embed="rId2" cstate="print"/>
          <a:srcRect/>
          <a:stretch>
            <a:fillRect/>
          </a:stretch>
        </p:blipFill>
        <p:spPr bwMode="auto">
          <a:xfrm>
            <a:off x="755650" y="981075"/>
            <a:ext cx="3921125" cy="2087563"/>
          </a:xfrm>
          <a:prstGeom prst="rect">
            <a:avLst/>
          </a:prstGeom>
          <a:noFill/>
          <a:ln w="9525">
            <a:noFill/>
            <a:miter lim="800000"/>
            <a:headEnd/>
            <a:tailEnd/>
          </a:ln>
        </p:spPr>
      </p:pic>
      <p:pic>
        <p:nvPicPr>
          <p:cNvPr id="40965" name="Obraz 6"/>
          <p:cNvPicPr>
            <a:picLocks noChangeAspect="1" noChangeArrowheads="1"/>
          </p:cNvPicPr>
          <p:nvPr/>
        </p:nvPicPr>
        <p:blipFill>
          <a:blip r:embed="rId3" cstate="print"/>
          <a:srcRect/>
          <a:stretch>
            <a:fillRect/>
          </a:stretch>
        </p:blipFill>
        <p:spPr bwMode="auto">
          <a:xfrm>
            <a:off x="539750" y="3357563"/>
            <a:ext cx="4398963" cy="3225800"/>
          </a:xfrm>
          <a:prstGeom prst="rect">
            <a:avLst/>
          </a:prstGeom>
          <a:noFill/>
          <a:ln w="19050">
            <a:solidFill>
              <a:srgbClr val="510765"/>
            </a:solid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288" y="115888"/>
            <a:ext cx="8229600" cy="1143000"/>
          </a:xfrm>
        </p:spPr>
        <p:txBody>
          <a:bodyPr/>
          <a:lstStyle/>
          <a:p>
            <a:pPr eaLnBrk="1" hangingPunct="1">
              <a:defRPr/>
            </a:pPr>
            <a:r>
              <a:rPr lang="pl-PL" spc="300" dirty="0">
                <a:solidFill>
                  <a:srgbClr val="510765"/>
                </a:solidFill>
                <a:latin typeface="Albertus Medium" pitchFamily="34" charset="0"/>
              </a:rPr>
              <a:t>Komunia św. kapłanów </a:t>
            </a:r>
          </a:p>
        </p:txBody>
      </p:sp>
      <p:sp>
        <p:nvSpPr>
          <p:cNvPr id="41987" name="Prostokąt 5"/>
          <p:cNvSpPr>
            <a:spLocks noChangeArrowheads="1"/>
          </p:cNvSpPr>
          <p:nvPr/>
        </p:nvSpPr>
        <p:spPr bwMode="auto">
          <a:xfrm>
            <a:off x="5651500" y="1196975"/>
            <a:ext cx="2952750" cy="769938"/>
          </a:xfrm>
          <a:prstGeom prst="rect">
            <a:avLst/>
          </a:prstGeom>
          <a:noFill/>
          <a:ln w="9525">
            <a:noFill/>
            <a:miter lim="800000"/>
            <a:headEnd/>
            <a:tailEnd/>
          </a:ln>
        </p:spPr>
        <p:txBody>
          <a:bodyPr>
            <a:spAutoFit/>
          </a:bodyPr>
          <a:lstStyle/>
          <a:p>
            <a:r>
              <a:rPr lang="pl-PL" sz="4400" dirty="0">
                <a:solidFill>
                  <a:srgbClr val="510765"/>
                </a:solidFill>
                <a:latin typeface="Albertus Medium" pitchFamily="34" charset="0"/>
              </a:rPr>
              <a:t>- fotografie</a:t>
            </a:r>
            <a:endParaRPr lang="pl-PL" sz="4400" dirty="0">
              <a:solidFill>
                <a:srgbClr val="510765"/>
              </a:solidFill>
            </a:endParaRPr>
          </a:p>
        </p:txBody>
      </p:sp>
      <p:pic>
        <p:nvPicPr>
          <p:cNvPr id="41988" name="Obraz 8" descr="4.jpg"/>
          <p:cNvPicPr>
            <a:picLocks noChangeAspect="1"/>
          </p:cNvPicPr>
          <p:nvPr/>
        </p:nvPicPr>
        <p:blipFill>
          <a:blip r:embed="rId2" cstate="print"/>
          <a:srcRect/>
          <a:stretch>
            <a:fillRect/>
          </a:stretch>
        </p:blipFill>
        <p:spPr bwMode="auto">
          <a:xfrm>
            <a:off x="5076825" y="3068638"/>
            <a:ext cx="3743325" cy="3467100"/>
          </a:xfrm>
          <a:prstGeom prst="rect">
            <a:avLst/>
          </a:prstGeom>
          <a:noFill/>
          <a:ln w="9525">
            <a:noFill/>
            <a:miter lim="800000"/>
            <a:headEnd/>
            <a:tailEnd/>
          </a:ln>
        </p:spPr>
      </p:pic>
      <p:pic>
        <p:nvPicPr>
          <p:cNvPr id="41989" name="Obraz 10" descr="2.jpg"/>
          <p:cNvPicPr>
            <a:picLocks noChangeAspect="1"/>
          </p:cNvPicPr>
          <p:nvPr/>
        </p:nvPicPr>
        <p:blipFill>
          <a:blip r:embed="rId3" cstate="print"/>
          <a:srcRect t="21715" r="2856"/>
          <a:stretch>
            <a:fillRect/>
          </a:stretch>
        </p:blipFill>
        <p:spPr bwMode="auto">
          <a:xfrm>
            <a:off x="395288" y="1196975"/>
            <a:ext cx="4897437" cy="3122613"/>
          </a:xfrm>
          <a:prstGeom prst="rect">
            <a:avLst/>
          </a:prstGeom>
          <a:noFill/>
          <a:ln w="57150">
            <a:solidFill>
              <a:schemeClr val="bg1"/>
            </a:solidFill>
            <a:miter lim="800000"/>
            <a:headEnd/>
            <a:tailEnd/>
          </a:ln>
        </p:spPr>
      </p:pic>
      <p:pic>
        <p:nvPicPr>
          <p:cNvPr id="41990" name="Obraz 11" descr="1.jpg"/>
          <p:cNvPicPr>
            <a:picLocks noChangeAspect="1"/>
          </p:cNvPicPr>
          <p:nvPr/>
        </p:nvPicPr>
        <p:blipFill>
          <a:blip r:embed="rId4" cstate="print"/>
          <a:srcRect t="5045" b="1656"/>
          <a:stretch>
            <a:fillRect/>
          </a:stretch>
        </p:blipFill>
        <p:spPr bwMode="auto">
          <a:xfrm>
            <a:off x="784225" y="3860800"/>
            <a:ext cx="3787775" cy="2663825"/>
          </a:xfrm>
          <a:prstGeom prst="rect">
            <a:avLst/>
          </a:prstGeom>
          <a:noFill/>
          <a:ln w="57150">
            <a:solidFill>
              <a:schemeClr val="bg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8313" y="0"/>
            <a:ext cx="8229600" cy="1268413"/>
          </a:xfrm>
        </p:spPr>
        <p:txBody>
          <a:bodyPr/>
          <a:lstStyle/>
          <a:p>
            <a:pPr eaLnBrk="1" hangingPunct="1">
              <a:defRPr/>
            </a:pPr>
            <a:r>
              <a:rPr lang="pl-PL" spc="200" dirty="0">
                <a:solidFill>
                  <a:srgbClr val="510765"/>
                </a:solidFill>
                <a:latin typeface="Albertus Medium" pitchFamily="34" charset="0"/>
              </a:rPr>
              <a:t>Błogosławieństwo</a:t>
            </a:r>
          </a:p>
        </p:txBody>
      </p:sp>
      <p:sp>
        <p:nvSpPr>
          <p:cNvPr id="43011" name="Rectangle 4"/>
          <p:cNvSpPr>
            <a:spLocks noGrp="1" noChangeArrowheads="1"/>
          </p:cNvSpPr>
          <p:nvPr>
            <p:ph type="body" sz="half" idx="1"/>
          </p:nvPr>
        </p:nvSpPr>
        <p:spPr>
          <a:xfrm>
            <a:off x="971600" y="1196975"/>
            <a:ext cx="4835525" cy="1828800"/>
          </a:xfrm>
        </p:spPr>
        <p:txBody>
          <a:bodyPr>
            <a:normAutofit/>
          </a:bodyPr>
          <a:lstStyle/>
          <a:p>
            <a:pPr eaLnBrk="1" hangingPunct="1"/>
            <a:r>
              <a:rPr lang="pl-PL" altLang="en-US" sz="2000" dirty="0"/>
              <a:t>może nastąpić</a:t>
            </a:r>
            <a:br>
              <a:rPr lang="pl-PL" altLang="en-US" sz="2000" dirty="0"/>
            </a:br>
            <a:r>
              <a:rPr lang="pl-PL" altLang="en-US" sz="2000" dirty="0"/>
              <a:t>od miejsca przewodniczenia</a:t>
            </a:r>
            <a:br>
              <a:rPr lang="pl-PL" altLang="en-US" sz="2000" dirty="0"/>
            </a:br>
            <a:r>
              <a:rPr lang="pl-PL" altLang="en-US" sz="2000" dirty="0"/>
              <a:t>lub od ołtarza</a:t>
            </a:r>
          </a:p>
        </p:txBody>
      </p:sp>
      <p:pic>
        <p:nvPicPr>
          <p:cNvPr id="43012" name="Picture 9" descr="b97_OZ_blogoslawienstwo_wariant1"/>
          <p:cNvPicPr>
            <a:picLocks noGrp="1" noChangeAspect="1" noChangeArrowheads="1"/>
          </p:cNvPicPr>
          <p:nvPr>
            <p:ph sz="quarter" idx="2"/>
          </p:nvPr>
        </p:nvPicPr>
        <p:blipFill>
          <a:blip r:embed="rId2" cstate="print"/>
          <a:srcRect l="10901"/>
          <a:stretch>
            <a:fillRect/>
          </a:stretch>
        </p:blipFill>
        <p:spPr>
          <a:xfrm>
            <a:off x="4932312" y="1264444"/>
            <a:ext cx="3240088" cy="2401888"/>
          </a:xfrm>
          <a:noFill/>
        </p:spPr>
      </p:pic>
      <p:sp>
        <p:nvSpPr>
          <p:cNvPr id="43014" name="Text Box 11"/>
          <p:cNvSpPr txBox="1">
            <a:spLocks noChangeArrowheads="1"/>
          </p:cNvSpPr>
          <p:nvPr/>
        </p:nvSpPr>
        <p:spPr bwMode="auto">
          <a:xfrm>
            <a:off x="4285879" y="3832226"/>
            <a:ext cx="4608513" cy="2092325"/>
          </a:xfrm>
          <a:prstGeom prst="rect">
            <a:avLst/>
          </a:prstGeom>
          <a:noFill/>
          <a:ln w="9525">
            <a:noFill/>
            <a:miter lim="800000"/>
            <a:headEnd/>
            <a:tailEnd/>
          </a:ln>
        </p:spPr>
        <p:txBody>
          <a:bodyPr>
            <a:spAutoFit/>
          </a:bodyPr>
          <a:lstStyle/>
          <a:p>
            <a:pPr marL="182563" indent="-182563">
              <a:spcBef>
                <a:spcPct val="50000"/>
              </a:spcBef>
              <a:buFontTx/>
              <a:buChar char="•"/>
            </a:pPr>
            <a:r>
              <a:rPr lang="pl-PL" altLang="en-US" sz="2000" dirty="0"/>
              <a:t>przed błogosławieństwem diakon</a:t>
            </a:r>
            <a:br>
              <a:rPr lang="pl-PL" altLang="en-US" sz="2000" dirty="0"/>
            </a:br>
            <a:r>
              <a:rPr lang="pl-PL" altLang="en-US" sz="2000" dirty="0"/>
              <a:t>może skierować do wiernych słowa: </a:t>
            </a:r>
            <a:r>
              <a:rPr lang="pl-PL" altLang="en-US" sz="2000" i="1" dirty="0"/>
              <a:t>Pochylcie głowy na błogosławieństwo</a:t>
            </a:r>
          </a:p>
          <a:p>
            <a:pPr marL="182563" indent="-182563">
              <a:spcBef>
                <a:spcPct val="50000"/>
              </a:spcBef>
              <a:buFontTx/>
              <a:buChar char="•"/>
            </a:pPr>
            <a:r>
              <a:rPr lang="pl-PL" altLang="en-US" sz="2000" dirty="0"/>
              <a:t>zawsze diakonowi podaje się mikrofon do formuły</a:t>
            </a:r>
            <a:br>
              <a:rPr lang="pl-PL" altLang="en-US" sz="2000" dirty="0"/>
            </a:br>
            <a:r>
              <a:rPr lang="pl-PL" altLang="en-US" sz="2000" i="1" dirty="0"/>
              <a:t>Idźcie w pokoju Chrystusa</a:t>
            </a:r>
          </a:p>
        </p:txBody>
      </p:sp>
      <p:sp>
        <p:nvSpPr>
          <p:cNvPr id="43015" name="Prostokąt 6"/>
          <p:cNvSpPr>
            <a:spLocks noChangeArrowheads="1"/>
          </p:cNvSpPr>
          <p:nvPr/>
        </p:nvSpPr>
        <p:spPr bwMode="auto">
          <a:xfrm>
            <a:off x="611188" y="5949950"/>
            <a:ext cx="8281987" cy="708025"/>
          </a:xfrm>
          <a:prstGeom prst="rect">
            <a:avLst/>
          </a:prstGeom>
          <a:noFill/>
          <a:ln w="9525">
            <a:noFill/>
            <a:miter lim="800000"/>
            <a:headEnd/>
            <a:tailEnd/>
          </a:ln>
        </p:spPr>
        <p:txBody>
          <a:bodyPr>
            <a:spAutoFit/>
          </a:bodyPr>
          <a:lstStyle/>
          <a:p>
            <a:pPr marL="182563" indent="-182563">
              <a:spcBef>
                <a:spcPct val="50000"/>
              </a:spcBef>
              <a:buFontTx/>
              <a:buChar char="•"/>
            </a:pPr>
            <a:r>
              <a:rPr lang="pl-PL" altLang="en-US" sz="2000" dirty="0"/>
              <a:t> jeśli wybrano uroczyste błogosławieństwo lub modlitwę nad ludem,</a:t>
            </a:r>
            <a:br>
              <a:rPr lang="pl-PL" altLang="en-US" sz="2000" dirty="0"/>
            </a:br>
            <a:r>
              <a:rPr lang="pl-PL" altLang="en-US" sz="2000" dirty="0"/>
              <a:t> to należy podać Mszał</a:t>
            </a:r>
          </a:p>
        </p:txBody>
      </p:sp>
      <p:pic>
        <p:nvPicPr>
          <p:cNvPr id="5" name="Obraz 4" descr="Obraz zawierający wewnątrz, szata, ołtarz&#10;&#10;Opis wygenerowany automatycznie">
            <a:extLst>
              <a:ext uri="{FF2B5EF4-FFF2-40B4-BE49-F238E27FC236}">
                <a16:creationId xmlns:a16="http://schemas.microsoft.com/office/drawing/2014/main" id="{06C0BD01-F0A3-457C-991B-F046E0CF9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4" t="16976" r="-409" b="4442"/>
          <a:stretch/>
        </p:blipFill>
        <p:spPr>
          <a:xfrm>
            <a:off x="971600" y="2348880"/>
            <a:ext cx="2815605" cy="345551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0"/>
            <a:ext cx="8229600" cy="1196975"/>
          </a:xfrm>
        </p:spPr>
        <p:txBody>
          <a:bodyPr/>
          <a:lstStyle/>
          <a:p>
            <a:pPr eaLnBrk="1" hangingPunct="1">
              <a:defRPr/>
            </a:pPr>
            <a:r>
              <a:rPr lang="pl-PL" spc="200" dirty="0">
                <a:solidFill>
                  <a:srgbClr val="510765"/>
                </a:solidFill>
                <a:latin typeface="Albertus Medium" pitchFamily="34" charset="0"/>
              </a:rPr>
              <a:t>Wyjście do zakrystii</a:t>
            </a:r>
          </a:p>
        </p:txBody>
      </p:sp>
      <p:sp>
        <p:nvSpPr>
          <p:cNvPr id="44035" name="Rectangle 4"/>
          <p:cNvSpPr>
            <a:spLocks noGrp="1" noChangeArrowheads="1"/>
          </p:cNvSpPr>
          <p:nvPr>
            <p:ph type="body" sz="half" idx="1"/>
          </p:nvPr>
        </p:nvSpPr>
        <p:spPr>
          <a:xfrm>
            <a:off x="3744913" y="4033838"/>
            <a:ext cx="6011862" cy="2708275"/>
          </a:xfrm>
        </p:spPr>
        <p:txBody>
          <a:bodyPr/>
          <a:lstStyle/>
          <a:p>
            <a:pPr eaLnBrk="1" hangingPunct="1">
              <a:lnSpc>
                <a:spcPct val="80000"/>
              </a:lnSpc>
            </a:pPr>
            <a:r>
              <a:rPr lang="pl-PL" altLang="en-US" sz="2400"/>
              <a:t>MŚ i † ustawiają się między</a:t>
            </a:r>
            <a:br>
              <a:rPr lang="pl-PL" altLang="en-US" sz="2400"/>
            </a:br>
            <a:r>
              <a:rPr lang="pl-PL" altLang="en-US" sz="2400"/>
              <a:t>balaskami a ołtarzem</a:t>
            </a:r>
          </a:p>
          <a:p>
            <a:pPr eaLnBrk="1" hangingPunct="1">
              <a:lnSpc>
                <a:spcPct val="80000"/>
              </a:lnSpc>
            </a:pPr>
            <a:r>
              <a:rPr lang="pl-PL" altLang="en-US" sz="2400"/>
              <a:t>GC, 2 Kns, 2 Dk przyklękają</a:t>
            </a:r>
            <a:br>
              <a:rPr lang="pl-PL" altLang="en-US" sz="2400"/>
            </a:br>
            <a:r>
              <a:rPr lang="pl-PL" altLang="en-US" sz="2400"/>
              <a:t>między ołtarzem przedsoborowym</a:t>
            </a:r>
            <a:br>
              <a:rPr lang="pl-PL" altLang="en-US" sz="2400"/>
            </a:br>
            <a:r>
              <a:rPr lang="pl-PL" altLang="en-US" sz="2400"/>
              <a:t>i posoborowym</a:t>
            </a:r>
          </a:p>
          <a:p>
            <a:pPr eaLnBrk="1" hangingPunct="1">
              <a:lnSpc>
                <a:spcPct val="80000"/>
              </a:lnSpc>
            </a:pPr>
            <a:r>
              <a:rPr lang="pl-PL" altLang="en-US" sz="2400"/>
              <a:t>C daje znak GC do wyjścia</a:t>
            </a:r>
            <a:br>
              <a:rPr lang="pl-PL" altLang="en-US" sz="2400"/>
            </a:br>
            <a:r>
              <a:rPr lang="pl-PL" altLang="en-US" sz="2400"/>
              <a:t>(tak, by służba liturgiczna</a:t>
            </a:r>
            <a:br>
              <a:rPr lang="pl-PL" altLang="en-US" sz="2400"/>
            </a:br>
            <a:r>
              <a:rPr lang="pl-PL" altLang="en-US" sz="2400"/>
              <a:t>zdążyła utworzyć procesję)</a:t>
            </a:r>
          </a:p>
        </p:txBody>
      </p:sp>
      <p:pic>
        <p:nvPicPr>
          <p:cNvPr id="44036" name="Picture 8" descr="b99b_OZ_wyjscie1"/>
          <p:cNvPicPr>
            <a:picLocks noGrp="1" noChangeAspect="1" noChangeArrowheads="1"/>
          </p:cNvPicPr>
          <p:nvPr>
            <p:ph sz="quarter" idx="3"/>
          </p:nvPr>
        </p:nvPicPr>
        <p:blipFill>
          <a:blip r:embed="rId2" cstate="print"/>
          <a:srcRect/>
          <a:stretch>
            <a:fillRect/>
          </a:stretch>
        </p:blipFill>
        <p:spPr>
          <a:xfrm>
            <a:off x="4284663" y="1268413"/>
            <a:ext cx="3751262" cy="2478087"/>
          </a:xfrm>
          <a:noFill/>
        </p:spPr>
      </p:pic>
      <p:pic>
        <p:nvPicPr>
          <p:cNvPr id="44037" name="Picture 12" descr="b99c_OZ_wyjscie2"/>
          <p:cNvPicPr>
            <a:picLocks noGrp="1" noChangeAspect="1" noChangeArrowheads="1"/>
          </p:cNvPicPr>
          <p:nvPr>
            <p:ph sz="quarter" idx="2"/>
          </p:nvPr>
        </p:nvPicPr>
        <p:blipFill>
          <a:blip r:embed="rId3" cstate="print"/>
          <a:srcRect/>
          <a:stretch>
            <a:fillRect/>
          </a:stretch>
        </p:blipFill>
        <p:spPr>
          <a:xfrm>
            <a:off x="684213" y="1700213"/>
            <a:ext cx="2711450" cy="4103687"/>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95288" y="0"/>
            <a:ext cx="8353425" cy="1143000"/>
          </a:xfrm>
        </p:spPr>
        <p:txBody>
          <a:bodyPr/>
          <a:lstStyle/>
          <a:p>
            <a:pPr eaLnBrk="1" hangingPunct="1">
              <a:defRPr/>
            </a:pPr>
            <a:r>
              <a:rPr lang="pl-PL" sz="4000" spc="150" dirty="0">
                <a:solidFill>
                  <a:srgbClr val="510765"/>
                </a:solidFill>
                <a:latin typeface="Albertus Medium" pitchFamily="34" charset="0"/>
              </a:rPr>
              <a:t>W zakrystii po zakończeniu liturgii</a:t>
            </a:r>
          </a:p>
        </p:txBody>
      </p:sp>
      <p:sp>
        <p:nvSpPr>
          <p:cNvPr id="22531" name="Rectangle 3"/>
          <p:cNvSpPr>
            <a:spLocks noGrp="1" noChangeArrowheads="1"/>
          </p:cNvSpPr>
          <p:nvPr>
            <p:ph type="body" sz="half" idx="1"/>
          </p:nvPr>
        </p:nvSpPr>
        <p:spPr>
          <a:xfrm>
            <a:off x="395536" y="1124744"/>
            <a:ext cx="7993583" cy="5472112"/>
          </a:xfrm>
        </p:spPr>
        <p:txBody>
          <a:bodyPr/>
          <a:lstStyle/>
          <a:p>
            <a:pPr eaLnBrk="1" hangingPunct="1">
              <a:lnSpc>
                <a:spcPct val="80000"/>
              </a:lnSpc>
              <a:defRPr/>
            </a:pPr>
            <a:r>
              <a:rPr lang="pl-PL" sz="2200"/>
              <a:t>służba </a:t>
            </a:r>
            <a:r>
              <a:rPr lang="pl-PL" sz="2200" dirty="0"/>
              <a:t>liturgiczna i kapłani</a:t>
            </a:r>
            <a:br>
              <a:rPr lang="pl-PL" sz="2200" dirty="0"/>
            </a:br>
            <a:r>
              <a:rPr lang="pl-PL" sz="2200" dirty="0"/>
              <a:t>ustawiają się po liturgii</a:t>
            </a:r>
            <a:br>
              <a:rPr lang="pl-PL" sz="2200" dirty="0"/>
            </a:br>
            <a:r>
              <a:rPr lang="pl-PL" sz="2200" dirty="0"/>
              <a:t>w górnej zakrystii</a:t>
            </a:r>
            <a:br>
              <a:rPr lang="pl-PL" sz="2200" dirty="0"/>
            </a:br>
            <a:r>
              <a:rPr lang="pl-PL" sz="2200" dirty="0"/>
              <a:t>– jak na zdjęciu</a:t>
            </a:r>
          </a:p>
          <a:p>
            <a:pPr eaLnBrk="1" hangingPunct="1">
              <a:lnSpc>
                <a:spcPct val="80000"/>
              </a:lnSpc>
              <a:buFontTx/>
              <a:buNone/>
              <a:defRPr/>
            </a:pPr>
            <a:r>
              <a:rPr lang="pl-PL" sz="1050" dirty="0">
                <a:solidFill>
                  <a:srgbClr val="C00000"/>
                </a:solidFill>
              </a:rPr>
              <a:t> </a:t>
            </a:r>
          </a:p>
          <a:p>
            <a:pPr eaLnBrk="1" hangingPunct="1">
              <a:lnSpc>
                <a:spcPct val="80000"/>
              </a:lnSpc>
              <a:buFontTx/>
              <a:buNone/>
              <a:defRPr/>
            </a:pPr>
            <a:r>
              <a:rPr lang="pl-PL" sz="2400" dirty="0">
                <a:solidFill>
                  <a:srgbClr val="C00000"/>
                </a:solidFill>
              </a:rPr>
              <a:t>     </a:t>
            </a:r>
            <a:r>
              <a:rPr lang="pl-PL" sz="2200" dirty="0">
                <a:solidFill>
                  <a:srgbClr val="C00000"/>
                </a:solidFill>
              </a:rPr>
              <a:t>Po powrocie do zakrystii</a:t>
            </a:r>
            <a:br>
              <a:rPr lang="pl-PL" sz="2200" dirty="0">
                <a:solidFill>
                  <a:srgbClr val="C00000"/>
                </a:solidFill>
              </a:rPr>
            </a:br>
            <a:r>
              <a:rPr lang="pl-PL" sz="2200" dirty="0">
                <a:solidFill>
                  <a:srgbClr val="C00000"/>
                </a:solidFill>
              </a:rPr>
              <a:t>wszyscy zwracają się</a:t>
            </a:r>
            <a:br>
              <a:rPr lang="pl-PL" sz="2200" dirty="0">
                <a:solidFill>
                  <a:srgbClr val="C00000"/>
                </a:solidFill>
              </a:rPr>
            </a:br>
            <a:r>
              <a:rPr lang="pl-PL" sz="2200" dirty="0">
                <a:solidFill>
                  <a:srgbClr val="C00000"/>
                </a:solidFill>
              </a:rPr>
              <a:t>w stronę krzyża.</a:t>
            </a:r>
            <a:br>
              <a:rPr lang="pl-PL" sz="2200" dirty="0">
                <a:solidFill>
                  <a:srgbClr val="C00000"/>
                </a:solidFill>
              </a:rPr>
            </a:br>
            <a:r>
              <a:rPr lang="pl-PL" sz="2200" dirty="0">
                <a:solidFill>
                  <a:srgbClr val="C00000"/>
                </a:solidFill>
              </a:rPr>
              <a:t>Ceremoniarz lub celebrans</a:t>
            </a:r>
            <a:br>
              <a:rPr lang="pl-PL" sz="2200" dirty="0">
                <a:solidFill>
                  <a:srgbClr val="C00000"/>
                </a:solidFill>
              </a:rPr>
            </a:br>
            <a:r>
              <a:rPr lang="pl-PL" sz="2200" dirty="0">
                <a:solidFill>
                  <a:srgbClr val="C00000"/>
                </a:solidFill>
              </a:rPr>
              <a:t>rozpoczyna modlitwę,</a:t>
            </a:r>
            <a:br>
              <a:rPr lang="pl-PL" sz="2200" dirty="0">
                <a:solidFill>
                  <a:srgbClr val="C00000"/>
                </a:solidFill>
              </a:rPr>
            </a:br>
            <a:r>
              <a:rPr lang="pl-PL" sz="2200" dirty="0">
                <a:solidFill>
                  <a:srgbClr val="C00000"/>
                </a:solidFill>
              </a:rPr>
              <a:t>którą odmawiają wszyscy:</a:t>
            </a:r>
          </a:p>
          <a:p>
            <a:pPr eaLnBrk="1" hangingPunct="1">
              <a:lnSpc>
                <a:spcPct val="80000"/>
              </a:lnSpc>
              <a:buFontTx/>
              <a:buNone/>
              <a:defRPr/>
            </a:pPr>
            <a:r>
              <a:rPr lang="pl-PL" sz="800" dirty="0"/>
              <a:t> </a:t>
            </a:r>
          </a:p>
          <a:p>
            <a:pPr algn="just" eaLnBrk="1" hangingPunct="1">
              <a:lnSpc>
                <a:spcPct val="80000"/>
              </a:lnSpc>
              <a:buFontTx/>
              <a:buNone/>
              <a:defRPr/>
            </a:pPr>
            <a:r>
              <a:rPr lang="pl-PL" sz="2400" dirty="0"/>
              <a:t>	</a:t>
            </a:r>
            <a:r>
              <a:rPr lang="pl-PL" sz="2200" dirty="0"/>
              <a:t>„Boże, którego dobroć powołała mnie do Twej służby.</a:t>
            </a:r>
            <a:br>
              <a:rPr lang="pl-PL" sz="2200" dirty="0"/>
            </a:br>
            <a:r>
              <a:rPr lang="pl-PL" sz="2200" dirty="0"/>
              <a:t>Spraw, abym uświęcony uczestnictwem w Twych tajemnicach przez dzień dzisiejszy i całe me życie szedł tylko drogą zbawienia. Przez Chrystusa, Pana naszego. Amen.”</a:t>
            </a:r>
          </a:p>
          <a:p>
            <a:pPr eaLnBrk="1" hangingPunct="1">
              <a:lnSpc>
                <a:spcPct val="80000"/>
              </a:lnSpc>
              <a:buFontTx/>
              <a:buNone/>
              <a:defRPr/>
            </a:pPr>
            <a:endParaRPr lang="pl-PL" sz="800" dirty="0"/>
          </a:p>
          <a:p>
            <a:pPr eaLnBrk="1" hangingPunct="1">
              <a:lnSpc>
                <a:spcPct val="80000"/>
              </a:lnSpc>
              <a:buFontTx/>
              <a:buNone/>
              <a:defRPr/>
            </a:pPr>
            <a:r>
              <a:rPr lang="pl-PL" sz="2400" dirty="0">
                <a:solidFill>
                  <a:srgbClr val="FF0000"/>
                </a:solidFill>
              </a:rPr>
              <a:t>	</a:t>
            </a:r>
            <a:r>
              <a:rPr lang="pl-PL" sz="2200" dirty="0">
                <a:solidFill>
                  <a:srgbClr val="C00000"/>
                </a:solidFill>
              </a:rPr>
              <a:t>C lub Cel: </a:t>
            </a:r>
            <a:r>
              <a:rPr lang="pl-PL" sz="2200" dirty="0"/>
              <a:t>„Błogosławmy Panu!”</a:t>
            </a:r>
          </a:p>
          <a:p>
            <a:pPr eaLnBrk="1" hangingPunct="1">
              <a:lnSpc>
                <a:spcPct val="80000"/>
              </a:lnSpc>
              <a:buFontTx/>
              <a:buNone/>
              <a:defRPr/>
            </a:pPr>
            <a:r>
              <a:rPr lang="pl-PL" sz="2200" dirty="0">
                <a:solidFill>
                  <a:srgbClr val="FF0000"/>
                </a:solidFill>
              </a:rPr>
              <a:t>	</a:t>
            </a:r>
            <a:r>
              <a:rPr lang="pl-PL" sz="2200" dirty="0">
                <a:solidFill>
                  <a:srgbClr val="C00000"/>
                </a:solidFill>
              </a:rPr>
              <a:t>W: </a:t>
            </a:r>
            <a:r>
              <a:rPr lang="pl-PL" sz="2200" dirty="0"/>
              <a:t>„Bogu niech będą dzięki!”</a:t>
            </a:r>
          </a:p>
          <a:p>
            <a:pPr eaLnBrk="1" hangingPunct="1">
              <a:lnSpc>
                <a:spcPct val="80000"/>
              </a:lnSpc>
              <a:defRPr/>
            </a:pPr>
            <a:endParaRPr lang="pl-PL" sz="2400" dirty="0"/>
          </a:p>
        </p:txBody>
      </p:sp>
      <p:pic>
        <p:nvPicPr>
          <p:cNvPr id="45060" name="Picture 6" descr="http://www.oaza.pl/cdks/wp-content/uploads/2014/02/KO2014ML-N74-1024x681.jpg"/>
          <p:cNvPicPr>
            <a:picLocks noChangeAspect="1" noChangeArrowheads="1"/>
          </p:cNvPicPr>
          <p:nvPr/>
        </p:nvPicPr>
        <p:blipFill>
          <a:blip r:embed="rId2" cstate="print"/>
          <a:srcRect l="15317" r="8099"/>
          <a:stretch>
            <a:fillRect/>
          </a:stretch>
        </p:blipFill>
        <p:spPr bwMode="auto">
          <a:xfrm>
            <a:off x="4644008" y="1052736"/>
            <a:ext cx="3512275" cy="309656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188913"/>
            <a:ext cx="8229600" cy="1143000"/>
          </a:xfrm>
        </p:spPr>
        <p:txBody>
          <a:bodyPr/>
          <a:lstStyle/>
          <a:p>
            <a:pPr eaLnBrk="1" hangingPunct="1">
              <a:defRPr/>
            </a:pPr>
            <a:r>
              <a:rPr lang="pl-PL" spc="200" dirty="0">
                <a:solidFill>
                  <a:srgbClr val="510765"/>
                </a:solidFill>
                <a:latin typeface="Albertus Medium" pitchFamily="34" charset="0"/>
              </a:rPr>
              <a:t>Po liturgii</a:t>
            </a:r>
          </a:p>
        </p:txBody>
      </p:sp>
      <p:sp>
        <p:nvSpPr>
          <p:cNvPr id="46083" name="Rectangle 3"/>
          <p:cNvSpPr>
            <a:spLocks noGrp="1" noChangeArrowheads="1"/>
          </p:cNvSpPr>
          <p:nvPr>
            <p:ph type="body" idx="1"/>
          </p:nvPr>
        </p:nvSpPr>
        <p:spPr>
          <a:xfrm>
            <a:off x="395288" y="1412875"/>
            <a:ext cx="8229600" cy="4997450"/>
          </a:xfrm>
        </p:spPr>
        <p:txBody>
          <a:bodyPr/>
          <a:lstStyle/>
          <a:p>
            <a:pPr eaLnBrk="1" hangingPunct="1"/>
            <a:r>
              <a:rPr lang="pl-PL" altLang="en-US" dirty="0"/>
              <a:t>posługujący powinni przynieść do zakrystii przedmioty związane z ich posługą</a:t>
            </a:r>
          </a:p>
          <a:p>
            <a:pPr eaLnBrk="1" hangingPunct="1"/>
            <a:r>
              <a:rPr lang="pl-PL" altLang="en-US" dirty="0"/>
              <a:t>w razie dokonania zmian w układzie prezbiterium (np. dostawienie krzeseł)</a:t>
            </a:r>
            <a:br>
              <a:rPr lang="pl-PL" altLang="en-US" dirty="0"/>
            </a:br>
            <a:r>
              <a:rPr lang="pl-PL" altLang="en-US" dirty="0"/>
              <a:t>należy przywrócić stan pierwotny</a:t>
            </a:r>
          </a:p>
          <a:p>
            <a:pPr eaLnBrk="1" hangingPunct="1"/>
            <a:r>
              <a:rPr lang="pl-PL" altLang="en-US" dirty="0"/>
              <a:t>w zakrystii należy zostawić porządek</a:t>
            </a:r>
          </a:p>
          <a:p>
            <a:pPr eaLnBrk="1" hangingPunct="1"/>
            <a:r>
              <a:rPr lang="pl-PL" altLang="en-US" dirty="0"/>
              <a:t>szaty liturgiczne – jeśli były pożyczone</a:t>
            </a:r>
            <a:br>
              <a:rPr lang="pl-PL" altLang="en-US" dirty="0"/>
            </a:br>
            <a:r>
              <a:rPr lang="pl-PL" altLang="en-US" dirty="0"/>
              <a:t>z Jasnej Góry – należy złożyć i zostawić</a:t>
            </a:r>
            <a:br>
              <a:rPr lang="pl-PL" altLang="en-US" dirty="0"/>
            </a:br>
            <a:r>
              <a:rPr lang="pl-PL" altLang="en-US" dirty="0"/>
              <a:t>w miejscu, z którego były zabrane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435975" cy="1417638"/>
          </a:xfrm>
        </p:spPr>
        <p:txBody>
          <a:bodyPr/>
          <a:lstStyle/>
          <a:p>
            <a:pPr eaLnBrk="1" hangingPunct="1">
              <a:defRPr/>
            </a:pPr>
            <a:r>
              <a:rPr lang="pl-PL" spc="300" dirty="0">
                <a:solidFill>
                  <a:srgbClr val="510765"/>
                </a:solidFill>
                <a:latin typeface="Albertus Medium" pitchFamily="34" charset="0"/>
              </a:rPr>
              <a:t>Puryfikacja w zakrystii - opcja</a:t>
            </a:r>
          </a:p>
        </p:txBody>
      </p:sp>
      <p:sp>
        <p:nvSpPr>
          <p:cNvPr id="47107" name="Rectangle 3"/>
          <p:cNvSpPr>
            <a:spLocks noGrp="1" noChangeArrowheads="1"/>
          </p:cNvSpPr>
          <p:nvPr>
            <p:ph type="body" sz="half" idx="1"/>
          </p:nvPr>
        </p:nvSpPr>
        <p:spPr>
          <a:xfrm>
            <a:off x="539750" y="1700213"/>
            <a:ext cx="5267325" cy="4854575"/>
          </a:xfrm>
        </p:spPr>
        <p:txBody>
          <a:bodyPr/>
          <a:lstStyle/>
          <a:p>
            <a:pPr eaLnBrk="1" hangingPunct="1"/>
            <a:r>
              <a:rPr lang="pl-PL" altLang="en-US" sz="2800"/>
              <a:t>gdyby puryfikacja</a:t>
            </a:r>
            <a:br>
              <a:rPr lang="pl-PL" altLang="en-US" sz="2800"/>
            </a:br>
            <a:r>
              <a:rPr lang="pl-PL" altLang="en-US" sz="2800"/>
              <a:t>mogła się zbytnio przedłużyć,</a:t>
            </a:r>
            <a:br>
              <a:rPr lang="pl-PL" altLang="en-US" sz="2800"/>
            </a:br>
            <a:r>
              <a:rPr lang="pl-PL" altLang="en-US" sz="2800"/>
              <a:t>a na Jasnej Górze</a:t>
            </a:r>
            <a:br>
              <a:rPr lang="pl-PL" altLang="en-US" sz="2800"/>
            </a:br>
            <a:r>
              <a:rPr lang="pl-PL" altLang="en-US" sz="2800"/>
              <a:t>w miejscu naszej celebracji ma być zaraz następna Eucharystia</a:t>
            </a:r>
            <a:br>
              <a:rPr lang="pl-PL" altLang="en-US" sz="2800"/>
            </a:br>
            <a:r>
              <a:rPr lang="pl-PL" altLang="en-US" sz="2800"/>
              <a:t>- naczynia liturgiczne</a:t>
            </a:r>
            <a:br>
              <a:rPr lang="pl-PL" altLang="en-US" sz="2800"/>
            </a:br>
            <a:r>
              <a:rPr lang="pl-PL" altLang="en-US" sz="2800"/>
              <a:t>mogą być puryfikowane</a:t>
            </a:r>
            <a:br>
              <a:rPr lang="pl-PL" altLang="en-US" sz="2800"/>
            </a:br>
            <a:r>
              <a:rPr lang="pl-PL" altLang="en-US" sz="2800" b="1" u="sng">
                <a:solidFill>
                  <a:srgbClr val="FF0000"/>
                </a:solidFill>
              </a:rPr>
              <a:t>po</a:t>
            </a:r>
            <a:r>
              <a:rPr lang="pl-PL" altLang="en-US" sz="2800"/>
              <a:t> liturgii w zakrystii</a:t>
            </a:r>
          </a:p>
        </p:txBody>
      </p:sp>
      <p:pic>
        <p:nvPicPr>
          <p:cNvPr id="47108" name="Picture 4" descr="DCP_1801"/>
          <p:cNvPicPr>
            <a:picLocks noGrp="1" noChangeAspect="1" noChangeArrowheads="1"/>
          </p:cNvPicPr>
          <p:nvPr>
            <p:ph sz="half" idx="2"/>
          </p:nvPr>
        </p:nvPicPr>
        <p:blipFill>
          <a:blip r:embed="rId2" cstate="print"/>
          <a:srcRect l="11928" t="7918" r="4427" b="3265"/>
          <a:stretch>
            <a:fillRect/>
          </a:stretch>
        </p:blipFill>
        <p:spPr>
          <a:xfrm>
            <a:off x="5867400" y="1773238"/>
            <a:ext cx="2449513" cy="3916362"/>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0"/>
            <a:ext cx="8229600" cy="1143000"/>
          </a:xfrm>
        </p:spPr>
        <p:txBody>
          <a:bodyPr/>
          <a:lstStyle/>
          <a:p>
            <a:pPr eaLnBrk="1" hangingPunct="1"/>
            <a:r>
              <a:rPr kumimoji="0" lang="pl-PL" spc="300" dirty="0">
                <a:solidFill>
                  <a:srgbClr val="510765"/>
                </a:solidFill>
                <a:latin typeface="Albertus Medium" pitchFamily="34" charset="0"/>
              </a:rPr>
              <a:t>Uwagi końcowe</a:t>
            </a:r>
          </a:p>
        </p:txBody>
      </p:sp>
      <p:sp>
        <p:nvSpPr>
          <p:cNvPr id="26627" name="Rectangle 3"/>
          <p:cNvSpPr>
            <a:spLocks noGrp="1" noChangeArrowheads="1"/>
          </p:cNvSpPr>
          <p:nvPr>
            <p:ph type="body" idx="1"/>
          </p:nvPr>
        </p:nvSpPr>
        <p:spPr>
          <a:xfrm>
            <a:off x="468313" y="1196975"/>
            <a:ext cx="8362950" cy="5329238"/>
          </a:xfrm>
        </p:spPr>
        <p:txBody>
          <a:bodyPr>
            <a:normAutofit/>
          </a:bodyPr>
          <a:lstStyle/>
          <a:p>
            <a:pPr eaLnBrk="1" hangingPunct="1"/>
            <a:r>
              <a:rPr kumimoji="0" lang="pl-PL" dirty="0"/>
              <a:t>w prezentacji nie ujęto wszystkich</a:t>
            </a:r>
            <a:br>
              <a:rPr kumimoji="0" lang="pl-PL" dirty="0"/>
            </a:br>
            <a:r>
              <a:rPr kumimoji="0" lang="pl-PL" dirty="0"/>
              <a:t>szczególnych aspektów celebracji,</a:t>
            </a:r>
            <a:br>
              <a:rPr kumimoji="0" lang="pl-PL" dirty="0"/>
            </a:br>
            <a:r>
              <a:rPr kumimoji="0" lang="pl-PL" dirty="0"/>
              <a:t>a jedynie te najbardziej charakterystyczne</a:t>
            </a:r>
          </a:p>
          <a:p>
            <a:pPr eaLnBrk="1" hangingPunct="1"/>
            <a:r>
              <a:rPr kumimoji="0" lang="pl-PL" dirty="0"/>
              <a:t>w razie wątpliwości wskazane jest</a:t>
            </a:r>
            <a:br>
              <a:rPr kumimoji="0" lang="pl-PL" dirty="0"/>
            </a:br>
            <a:r>
              <a:rPr kumimoji="0" lang="pl-PL" dirty="0"/>
              <a:t>korzystanie z OWMR, CLPB, KSL</a:t>
            </a:r>
            <a:br>
              <a:rPr kumimoji="0" lang="pl-PL" dirty="0"/>
            </a:br>
            <a:r>
              <a:rPr kumimoji="0" lang="pl-PL" dirty="0"/>
              <a:t>i z </a:t>
            </a:r>
            <a:r>
              <a:rPr kumimoji="0" lang="pl-PL" i="1" dirty="0"/>
              <a:t>Ceremoniału posług liturgicznych</a:t>
            </a:r>
          </a:p>
          <a:p>
            <a:pPr eaLnBrk="1" hangingPunct="1"/>
            <a:r>
              <a:rPr kumimoji="0" lang="pl-PL" dirty="0"/>
              <a:t>w osobnych plikach zawarto:</a:t>
            </a:r>
          </a:p>
          <a:p>
            <a:pPr lvl="1" eaLnBrk="1" hangingPunct="1"/>
            <a:r>
              <a:rPr kumimoji="0" lang="pl-PL" dirty="0"/>
              <a:t>szczegółowy podział posług</a:t>
            </a:r>
          </a:p>
          <a:p>
            <a:pPr lvl="1" eaLnBrk="1" hangingPunct="1"/>
            <a:r>
              <a:rPr kumimoji="0" lang="pl-PL" dirty="0"/>
              <a:t>spis komend liturgicznych</a:t>
            </a:r>
          </a:p>
          <a:p>
            <a:pPr lvl="1" eaLnBrk="1" hangingPunct="1"/>
            <a:r>
              <a:rPr kumimoji="0" lang="pl-PL" dirty="0"/>
              <a:t>zasady posługiwania do mitry i pastorału</a:t>
            </a:r>
          </a:p>
          <a:p>
            <a:pPr lvl="1" eaLnBrk="1" hangingPunct="1"/>
            <a:endParaRPr kumimoji="0" lang="pl-PL"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pl-PL"/>
          </a:p>
        </p:txBody>
      </p:sp>
      <p:pic>
        <p:nvPicPr>
          <p:cNvPr id="5" name="Obraz 4" descr="CDL.jpg"/>
          <p:cNvPicPr>
            <a:picLocks noChangeAspect="1"/>
          </p:cNvPicPr>
          <p:nvPr/>
        </p:nvPicPr>
        <p:blipFill>
          <a:blip r:embed="rId2" cstate="print"/>
          <a:stretch>
            <a:fillRect/>
          </a:stretch>
        </p:blipFill>
        <p:spPr>
          <a:xfrm>
            <a:off x="2142930" y="620688"/>
            <a:ext cx="4858140" cy="11521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395288" y="1052513"/>
            <a:ext cx="8229600" cy="5472112"/>
          </a:xfrm>
        </p:spPr>
        <p:txBody>
          <a:bodyPr/>
          <a:lstStyle/>
          <a:p>
            <a:pPr algn="just" eaLnBrk="1" hangingPunct="1"/>
            <a:r>
              <a:rPr kumimoji="0" lang="pl-PL" sz="2400" dirty="0"/>
              <a:t>Ceremoniarz kontaktuje się z wszystkimi posługującymi</a:t>
            </a:r>
            <a:br>
              <a:rPr kumimoji="0" lang="pl-PL" sz="2400" dirty="0"/>
            </a:br>
            <a:r>
              <a:rPr kumimoji="0" lang="pl-PL" sz="2400" dirty="0"/>
              <a:t>i upewnia się, czy wszyscy rozumieją na czym polega ich posługa oraz jakie są warianty wypełnienia tej posługi (można przyjąć roboczo, że dwukrotne poprawne wykonanie danej czynności na próbie dowodzi dostatecznego przygotowania)</a:t>
            </a:r>
          </a:p>
          <a:p>
            <a:pPr eaLnBrk="1" hangingPunct="1">
              <a:buFontTx/>
              <a:buNone/>
            </a:pPr>
            <a:r>
              <a:rPr kumimoji="0" lang="pl-PL" sz="800" dirty="0"/>
              <a:t> </a:t>
            </a:r>
            <a:endParaRPr kumimoji="0" lang="pl-PL" sz="2400" dirty="0"/>
          </a:p>
          <a:p>
            <a:pPr algn="just" eaLnBrk="1" hangingPunct="1"/>
            <a:r>
              <a:rPr kumimoji="0" lang="pl-PL" sz="2400" dirty="0"/>
              <a:t>każdy z posługujących powinien dbać o sprawy związane</a:t>
            </a:r>
            <a:br>
              <a:rPr kumimoji="0" lang="pl-PL" sz="2400" dirty="0"/>
            </a:br>
            <a:r>
              <a:rPr kumimoji="0" lang="pl-PL" sz="2400" dirty="0"/>
              <a:t>z wypełnianiem jego funkcji</a:t>
            </a:r>
          </a:p>
          <a:p>
            <a:pPr eaLnBrk="1" hangingPunct="1">
              <a:buFontTx/>
              <a:buNone/>
            </a:pPr>
            <a:r>
              <a:rPr kumimoji="0" lang="pl-PL" sz="800" dirty="0"/>
              <a:t> </a:t>
            </a:r>
            <a:endParaRPr kumimoji="0" lang="pl-PL" sz="2400" dirty="0"/>
          </a:p>
          <a:p>
            <a:pPr algn="just" eaLnBrk="1" hangingPunct="1"/>
            <a:r>
              <a:rPr kumimoji="0" lang="pl-PL" sz="2400" dirty="0"/>
              <a:t>Ceremoniarz przewiduje ewentualne trudności mogące przeszkodzić w dobrym przygotowaniu liturgii</a:t>
            </a:r>
          </a:p>
          <a:p>
            <a:pPr algn="just" eaLnBrk="1" hangingPunct="1">
              <a:buFontTx/>
              <a:buNone/>
            </a:pPr>
            <a:r>
              <a:rPr kumimoji="0" lang="pl-PL" sz="800" dirty="0"/>
              <a:t> </a:t>
            </a:r>
            <a:endParaRPr kumimoji="0" lang="pl-PL" sz="2400" dirty="0"/>
          </a:p>
          <a:p>
            <a:pPr algn="just" eaLnBrk="1" hangingPunct="1"/>
            <a:r>
              <a:rPr kumimoji="0" lang="pl-PL" sz="2400" dirty="0"/>
              <a:t>niezbędne interwencje są podejmowane w takim czasie</a:t>
            </a:r>
            <a:br>
              <a:rPr kumimoji="0" lang="pl-PL" sz="2400" dirty="0"/>
            </a:br>
            <a:r>
              <a:rPr kumimoji="0" lang="pl-PL" sz="2400" dirty="0"/>
              <a:t>i w taki sposób, by w jak najmniejszy sposób wpłynąć</a:t>
            </a:r>
            <a:br>
              <a:rPr kumimoji="0" lang="pl-PL" sz="2400" dirty="0"/>
            </a:br>
            <a:r>
              <a:rPr kumimoji="0" lang="pl-PL" sz="2400" dirty="0"/>
              <a:t>na akcję liturgiczną </a:t>
            </a:r>
          </a:p>
        </p:txBody>
      </p:sp>
      <p:sp>
        <p:nvSpPr>
          <p:cNvPr id="4" name="Rectangle 2"/>
          <p:cNvSpPr txBox="1">
            <a:spLocks noChangeArrowheads="1"/>
          </p:cNvSpPr>
          <p:nvPr/>
        </p:nvSpPr>
        <p:spPr bwMode="auto">
          <a:xfrm>
            <a:off x="0" y="0"/>
            <a:ext cx="9144000" cy="1052513"/>
          </a:xfrm>
          <a:prstGeom prst="rect">
            <a:avLst/>
          </a:prstGeom>
          <a:noFill/>
          <a:ln w="9525">
            <a:noFill/>
            <a:miter lim="800000"/>
            <a:headEnd/>
            <a:tailEnd/>
          </a:ln>
        </p:spPr>
        <p:txBody>
          <a:bodyPr anchor="ctr"/>
          <a:lstStyle/>
          <a:p>
            <a:pPr algn="ctr">
              <a:defRPr/>
            </a:pPr>
            <a:r>
              <a:rPr lang="pl-PL" sz="3600" b="1" kern="0" spc="150" dirty="0">
                <a:solidFill>
                  <a:srgbClr val="510765"/>
                </a:solidFill>
                <a:latin typeface="Albertus Medium" pitchFamily="34" charset="0"/>
                <a:ea typeface="Arial" charset="0"/>
              </a:rPr>
              <a:t>Przygotowanie liturgii – zasady ogólne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body" sz="half" idx="1"/>
          </p:nvPr>
        </p:nvSpPr>
        <p:spPr>
          <a:xfrm>
            <a:off x="4427538" y="1412875"/>
            <a:ext cx="4330700" cy="4392613"/>
          </a:xfrm>
        </p:spPr>
        <p:txBody>
          <a:bodyPr/>
          <a:lstStyle/>
          <a:p>
            <a:pPr eaLnBrk="1" hangingPunct="1"/>
            <a:r>
              <a:rPr lang="pl-PL" altLang="en-US" sz="2400" b="1" dirty="0"/>
              <a:t>ma miejsce zawsze</a:t>
            </a:r>
            <a:r>
              <a:rPr lang="pl-PL" altLang="en-US" sz="2400" dirty="0"/>
              <a:t>,</a:t>
            </a:r>
            <a:br>
              <a:rPr lang="pl-PL" altLang="en-US" sz="2400" dirty="0"/>
            </a:br>
            <a:r>
              <a:rPr lang="pl-PL" altLang="en-US" sz="2400" dirty="0"/>
              <a:t>by zapoznać posługujących</a:t>
            </a:r>
            <a:br>
              <a:rPr lang="pl-PL" altLang="en-US" sz="2400" dirty="0"/>
            </a:br>
            <a:r>
              <a:rPr lang="pl-PL" altLang="en-US" sz="2400" dirty="0"/>
              <a:t>ze szczególnymi warunkami miejsca celebracji</a:t>
            </a:r>
          </a:p>
          <a:p>
            <a:pPr eaLnBrk="1" hangingPunct="1">
              <a:buFontTx/>
              <a:buNone/>
            </a:pPr>
            <a:endParaRPr lang="pl-PL" altLang="en-US" sz="2400" dirty="0"/>
          </a:p>
          <a:p>
            <a:pPr eaLnBrk="1" hangingPunct="1"/>
            <a:r>
              <a:rPr lang="pl-PL" altLang="en-US" sz="2400" dirty="0"/>
              <a:t>odbywa się najpierw</a:t>
            </a:r>
            <a:br>
              <a:rPr lang="pl-PL" altLang="en-US" sz="2400" dirty="0"/>
            </a:br>
            <a:r>
              <a:rPr lang="pl-PL" altLang="en-US" sz="2400" dirty="0"/>
              <a:t>w Kaplicy Różańcowej</a:t>
            </a:r>
            <a:br>
              <a:rPr lang="pl-PL" altLang="en-US" sz="2400" dirty="0"/>
            </a:br>
            <a:r>
              <a:rPr lang="pl-PL" altLang="en-US" sz="2400" dirty="0"/>
              <a:t>albo innym odpowiednim miejscu, a następnie</a:t>
            </a:r>
            <a:br>
              <a:rPr lang="pl-PL" altLang="en-US" sz="2400" dirty="0"/>
            </a:br>
            <a:r>
              <a:rPr lang="pl-PL" altLang="en-US" sz="2400" dirty="0"/>
              <a:t>w miejscu celebracji (bazylika)</a:t>
            </a:r>
          </a:p>
        </p:txBody>
      </p:sp>
      <p:pic>
        <p:nvPicPr>
          <p:cNvPr id="6147" name="Picture 11" descr="z_mala_proba3"/>
          <p:cNvPicPr>
            <a:picLocks noGrp="1" noChangeAspect="1" noChangeArrowheads="1"/>
          </p:cNvPicPr>
          <p:nvPr>
            <p:ph sz="quarter" idx="2"/>
          </p:nvPr>
        </p:nvPicPr>
        <p:blipFill>
          <a:blip r:embed="rId2" cstate="print"/>
          <a:srcRect t="4602" b="3165"/>
          <a:stretch>
            <a:fillRect/>
          </a:stretch>
        </p:blipFill>
        <p:spPr>
          <a:xfrm>
            <a:off x="611188" y="1341438"/>
            <a:ext cx="3308350" cy="2016125"/>
          </a:xfrm>
          <a:noFill/>
        </p:spPr>
      </p:pic>
      <p:pic>
        <p:nvPicPr>
          <p:cNvPr id="6148" name="Picture 12" descr="b01_proba1"/>
          <p:cNvPicPr>
            <a:picLocks noChangeAspect="1" noChangeArrowheads="1"/>
          </p:cNvPicPr>
          <p:nvPr/>
        </p:nvPicPr>
        <p:blipFill>
          <a:blip r:embed="rId3" cstate="print"/>
          <a:srcRect/>
          <a:stretch>
            <a:fillRect/>
          </a:stretch>
        </p:blipFill>
        <p:spPr bwMode="auto">
          <a:xfrm>
            <a:off x="611188" y="3644900"/>
            <a:ext cx="3311525" cy="2187575"/>
          </a:xfrm>
          <a:prstGeom prst="rect">
            <a:avLst/>
          </a:prstGeom>
          <a:noFill/>
          <a:ln w="9525">
            <a:noFill/>
            <a:miter lim="800000"/>
            <a:headEnd/>
            <a:tailEnd/>
          </a:ln>
        </p:spPr>
      </p:pic>
      <p:sp>
        <p:nvSpPr>
          <p:cNvPr id="9" name="Rectangle 2"/>
          <p:cNvSpPr txBox="1">
            <a:spLocks noChangeArrowheads="1"/>
          </p:cNvSpPr>
          <p:nvPr/>
        </p:nvSpPr>
        <p:spPr bwMode="auto">
          <a:xfrm>
            <a:off x="457200" y="131763"/>
            <a:ext cx="8229600" cy="993775"/>
          </a:xfrm>
          <a:prstGeom prst="rect">
            <a:avLst/>
          </a:prstGeom>
          <a:noFill/>
          <a:ln w="9525">
            <a:noFill/>
            <a:miter lim="800000"/>
            <a:headEnd/>
            <a:tailEnd/>
          </a:ln>
        </p:spPr>
        <p:txBody>
          <a:bodyPr anchor="ctr"/>
          <a:lstStyle/>
          <a:p>
            <a:pPr algn="ctr">
              <a:defRPr/>
            </a:pPr>
            <a:r>
              <a:rPr lang="pl-PL" sz="4400" kern="0" spc="300" dirty="0">
                <a:solidFill>
                  <a:srgbClr val="510765"/>
                </a:solidFill>
                <a:latin typeface="Albertus Medium" pitchFamily="34" charset="0"/>
                <a:ea typeface="+mj-ea"/>
                <a:cs typeface="+mj-cs"/>
              </a:rPr>
              <a:t>Próba służby liturgicznej</a:t>
            </a:r>
            <a:r>
              <a:rPr lang="pl-PL" sz="500" kern="0" spc="300" dirty="0">
                <a:solidFill>
                  <a:srgbClr val="510765"/>
                </a:solidFill>
                <a:latin typeface="Albertus Medium" pitchFamily="34" charset="0"/>
                <a:ea typeface="+mj-ea"/>
                <a:cs typeface="+mj-cs"/>
              </a:rPr>
              <a:t> </a:t>
            </a:r>
            <a:r>
              <a:rPr lang="pl-PL" sz="4400" kern="0" spc="300" baseline="30000" dirty="0">
                <a:solidFill>
                  <a:srgbClr val="510765"/>
                </a:solidFill>
                <a:latin typeface="Albertus Medium" pitchFamily="34" charset="0"/>
                <a:ea typeface="+mj-ea"/>
                <a:cs typeface="+mj-cs"/>
              </a:rPr>
              <a:t>*</a:t>
            </a:r>
          </a:p>
        </p:txBody>
      </p:sp>
      <p:sp>
        <p:nvSpPr>
          <p:cNvPr id="8" name="Text Box 10"/>
          <p:cNvSpPr txBox="1">
            <a:spLocks noChangeArrowheads="1"/>
          </p:cNvSpPr>
          <p:nvPr/>
        </p:nvSpPr>
        <p:spPr bwMode="auto">
          <a:xfrm>
            <a:off x="0" y="5949280"/>
            <a:ext cx="9144000" cy="646112"/>
          </a:xfrm>
          <a:prstGeom prst="rect">
            <a:avLst/>
          </a:prstGeom>
          <a:noFill/>
          <a:ln w="9525">
            <a:noFill/>
            <a:miter lim="800000"/>
            <a:headEnd/>
            <a:tailEnd/>
          </a:ln>
        </p:spPr>
        <p:txBody>
          <a:bodyPr>
            <a:spAutoFit/>
          </a:bodyPr>
          <a:lstStyle/>
          <a:p>
            <a:pPr algn="ctr">
              <a:spcBef>
                <a:spcPct val="50000"/>
              </a:spcBef>
              <a:defRPr/>
            </a:pPr>
            <a:r>
              <a:rPr lang="pl-PL" spc="150" dirty="0">
                <a:solidFill>
                  <a:srgbClr val="510765"/>
                </a:solidFill>
                <a:latin typeface="Albertus Medium" pitchFamily="34" charset="0"/>
              </a:rPr>
              <a:t>* Informacja o dniu, miejscu i godzinie próby jest wysyłana w zaproszeniu,</a:t>
            </a:r>
            <a:br>
              <a:rPr lang="pl-PL" spc="150" dirty="0">
                <a:solidFill>
                  <a:srgbClr val="510765"/>
                </a:solidFill>
                <a:latin typeface="Albertus Medium" pitchFamily="34" charset="0"/>
              </a:rPr>
            </a:br>
            <a:r>
              <a:rPr lang="pl-PL" spc="150" dirty="0">
                <a:solidFill>
                  <a:srgbClr val="510765"/>
                </a:solidFill>
                <a:latin typeface="Albertus Medium" pitchFamily="34" charset="0"/>
              </a:rPr>
              <a:t>ew. zmiany będą podawane w ogłoszeniach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250825" y="188913"/>
            <a:ext cx="8713788" cy="719137"/>
          </a:xfrm>
        </p:spPr>
        <p:txBody>
          <a:bodyPr/>
          <a:lstStyle/>
          <a:p>
            <a:pPr eaLnBrk="1" hangingPunct="1">
              <a:defRPr/>
            </a:pPr>
            <a:r>
              <a:rPr lang="pl-PL" sz="4000" spc="-100" dirty="0">
                <a:solidFill>
                  <a:srgbClr val="510765"/>
                </a:solidFill>
                <a:latin typeface="Albertus Medium" pitchFamily="34" charset="0"/>
              </a:rPr>
              <a:t>Podczas próby należy zwrócić uwagę na…</a:t>
            </a:r>
          </a:p>
        </p:txBody>
      </p:sp>
      <p:sp>
        <p:nvSpPr>
          <p:cNvPr id="6147" name="Rectangle 5"/>
          <p:cNvSpPr>
            <a:spLocks noGrp="1" noChangeArrowheads="1"/>
          </p:cNvSpPr>
          <p:nvPr>
            <p:ph type="body" sz="half" idx="1"/>
          </p:nvPr>
        </p:nvSpPr>
        <p:spPr>
          <a:xfrm>
            <a:off x="323850" y="1125538"/>
            <a:ext cx="4535488" cy="5472112"/>
          </a:xfrm>
        </p:spPr>
        <p:txBody>
          <a:bodyPr/>
          <a:lstStyle/>
          <a:p>
            <a:pPr eaLnBrk="1" hangingPunct="1">
              <a:lnSpc>
                <a:spcPct val="80000"/>
              </a:lnSpc>
              <a:defRPr/>
            </a:pPr>
            <a:r>
              <a:rPr lang="pl-PL" sz="2000" b="1" dirty="0"/>
              <a:t>Porządek procesji wejścia:</a:t>
            </a:r>
          </a:p>
          <a:p>
            <a:pPr marL="612775" lvl="1" eaLnBrk="1" hangingPunct="1">
              <a:lnSpc>
                <a:spcPct val="80000"/>
              </a:lnSpc>
              <a:defRPr/>
            </a:pPr>
            <a:r>
              <a:rPr lang="pl-PL" sz="1800" dirty="0"/>
              <a:t>MŚ zajmują swoje miejsca</a:t>
            </a:r>
          </a:p>
          <a:p>
            <a:pPr marL="612775" lvl="1" eaLnBrk="1" hangingPunct="1">
              <a:lnSpc>
                <a:spcPct val="80000"/>
              </a:lnSpc>
              <a:defRPr/>
            </a:pPr>
            <a:r>
              <a:rPr lang="pl-PL" sz="1800" dirty="0"/>
              <a:t>† wychodzi do zakrystii</a:t>
            </a:r>
          </a:p>
          <a:p>
            <a:pPr marL="612775" lvl="1" eaLnBrk="1" hangingPunct="1">
              <a:lnSpc>
                <a:spcPct val="80000"/>
              </a:lnSpc>
              <a:defRPr/>
            </a:pPr>
            <a:r>
              <a:rPr lang="pl-PL" sz="1800" dirty="0"/>
              <a:t>pozostali członkowie służby liturgicznej kolejno zajmują</a:t>
            </a:r>
            <a:br>
              <a:rPr lang="pl-PL" sz="1800" dirty="0"/>
            </a:br>
            <a:r>
              <a:rPr lang="pl-PL" sz="1800" dirty="0"/>
              <a:t>swoje miejsca</a:t>
            </a:r>
          </a:p>
          <a:p>
            <a:pPr marL="612775" lvl="1" eaLnBrk="1" hangingPunct="1">
              <a:lnSpc>
                <a:spcPct val="80000"/>
              </a:lnSpc>
              <a:defRPr/>
            </a:pPr>
            <a:r>
              <a:rPr lang="pl-PL" sz="1800" dirty="0"/>
              <a:t>Dk(S) ustawia się tak,</a:t>
            </a:r>
            <a:br>
              <a:rPr lang="pl-PL" sz="1800" dirty="0"/>
            </a:br>
            <a:r>
              <a:rPr lang="pl-PL" sz="1800" dirty="0"/>
              <a:t>by umożliwić przejście Kns</a:t>
            </a:r>
            <a:br>
              <a:rPr lang="pl-PL" sz="1800" dirty="0"/>
            </a:br>
            <a:r>
              <a:rPr lang="pl-PL" sz="1800" dirty="0"/>
              <a:t>i by ucałować ołtarz wraz z GC</a:t>
            </a:r>
          </a:p>
          <a:p>
            <a:pPr marL="612775" lvl="1" eaLnBrk="1" hangingPunct="1">
              <a:lnSpc>
                <a:spcPct val="80000"/>
              </a:lnSpc>
              <a:buFontTx/>
              <a:buNone/>
              <a:defRPr/>
            </a:pPr>
            <a:r>
              <a:rPr lang="pl-PL" sz="1000" dirty="0"/>
              <a:t> </a:t>
            </a:r>
          </a:p>
          <a:p>
            <a:pPr eaLnBrk="1" hangingPunct="1">
              <a:lnSpc>
                <a:spcPct val="80000"/>
              </a:lnSpc>
              <a:defRPr/>
            </a:pPr>
            <a:r>
              <a:rPr lang="pl-PL" sz="2000" b="1" dirty="0"/>
              <a:t>Sposób dochodzenia</a:t>
            </a:r>
            <a:br>
              <a:rPr lang="pl-PL" sz="2000" b="1" dirty="0"/>
            </a:br>
            <a:r>
              <a:rPr lang="pl-PL" sz="2000" b="1" dirty="0"/>
              <a:t>i odchodzenia do ambony </a:t>
            </a:r>
            <a:r>
              <a:rPr lang="pl-PL" sz="2000" dirty="0"/>
              <a:t>L i Ps</a:t>
            </a:r>
          </a:p>
          <a:p>
            <a:pPr eaLnBrk="1" hangingPunct="1">
              <a:lnSpc>
                <a:spcPct val="80000"/>
              </a:lnSpc>
              <a:buFontTx/>
              <a:buNone/>
              <a:defRPr/>
            </a:pPr>
            <a:r>
              <a:rPr lang="pl-PL" sz="1050" dirty="0"/>
              <a:t> </a:t>
            </a:r>
          </a:p>
          <a:p>
            <a:pPr eaLnBrk="1" hangingPunct="1">
              <a:lnSpc>
                <a:spcPct val="80000"/>
              </a:lnSpc>
              <a:defRPr/>
            </a:pPr>
            <a:r>
              <a:rPr lang="pl-PL" sz="2000" b="1" dirty="0"/>
              <a:t>Procesję na Ewangelię</a:t>
            </a:r>
            <a:br>
              <a:rPr lang="pl-PL" sz="2000" dirty="0"/>
            </a:br>
            <a:r>
              <a:rPr lang="pl-PL" sz="2000" dirty="0"/>
              <a:t>(Dk i MŚ)</a:t>
            </a:r>
          </a:p>
          <a:p>
            <a:pPr eaLnBrk="1" hangingPunct="1">
              <a:lnSpc>
                <a:spcPct val="80000"/>
              </a:lnSpc>
              <a:buFontTx/>
              <a:buNone/>
              <a:defRPr/>
            </a:pPr>
            <a:r>
              <a:rPr lang="pl-PL" sz="1050" dirty="0"/>
              <a:t> </a:t>
            </a:r>
          </a:p>
          <a:p>
            <a:pPr eaLnBrk="1" hangingPunct="1">
              <a:lnSpc>
                <a:spcPct val="80000"/>
              </a:lnSpc>
              <a:defRPr/>
            </a:pPr>
            <a:r>
              <a:rPr lang="pl-PL" sz="2000" b="1" dirty="0"/>
              <a:t>Przygotowanie darów:</a:t>
            </a:r>
          </a:p>
          <a:p>
            <a:pPr lvl="1" eaLnBrk="1" hangingPunct="1">
              <a:lnSpc>
                <a:spcPct val="80000"/>
              </a:lnSpc>
              <a:defRPr/>
            </a:pPr>
            <a:r>
              <a:rPr lang="pl-PL" sz="1800" dirty="0"/>
              <a:t>przeniesienie przedmiotów</a:t>
            </a:r>
            <a:br>
              <a:rPr lang="pl-PL" sz="1800" dirty="0"/>
            </a:br>
            <a:r>
              <a:rPr lang="pl-PL" sz="1800" dirty="0"/>
              <a:t>na ołtarz, przygotowanie mikrofonu</a:t>
            </a:r>
          </a:p>
          <a:p>
            <a:pPr lvl="1" eaLnBrk="1" hangingPunct="1">
              <a:lnSpc>
                <a:spcPct val="80000"/>
              </a:lnSpc>
              <a:defRPr/>
            </a:pPr>
            <a:r>
              <a:rPr lang="pl-PL" sz="1800" dirty="0"/>
              <a:t>ustawienie GC do odbierania darów</a:t>
            </a:r>
          </a:p>
          <a:p>
            <a:pPr lvl="1" eaLnBrk="1" hangingPunct="1">
              <a:lnSpc>
                <a:spcPct val="80000"/>
              </a:lnSpc>
              <a:defRPr/>
            </a:pPr>
            <a:r>
              <a:rPr lang="pl-PL" sz="1800" dirty="0"/>
              <a:t>porządek procesji z darami</a:t>
            </a:r>
          </a:p>
        </p:txBody>
      </p:sp>
      <p:sp>
        <p:nvSpPr>
          <p:cNvPr id="7172" name="Rectangle 6"/>
          <p:cNvSpPr>
            <a:spLocks noGrp="1" noChangeArrowheads="1"/>
          </p:cNvSpPr>
          <p:nvPr>
            <p:ph type="body" sz="half" idx="2"/>
          </p:nvPr>
        </p:nvSpPr>
        <p:spPr>
          <a:xfrm>
            <a:off x="4787900" y="1125538"/>
            <a:ext cx="4176713" cy="5327650"/>
          </a:xfrm>
        </p:spPr>
        <p:txBody>
          <a:bodyPr>
            <a:normAutofit lnSpcReduction="10000"/>
          </a:bodyPr>
          <a:lstStyle/>
          <a:p>
            <a:pPr eaLnBrk="1" hangingPunct="1">
              <a:lnSpc>
                <a:spcPct val="80000"/>
              </a:lnSpc>
            </a:pPr>
            <a:r>
              <a:rPr lang="pl-PL" altLang="en-US" sz="2000" b="1" dirty="0"/>
              <a:t>Podawanie mikrofonu:</a:t>
            </a:r>
          </a:p>
          <a:p>
            <a:pPr lvl="1" eaLnBrk="1" hangingPunct="1">
              <a:lnSpc>
                <a:spcPct val="80000"/>
              </a:lnSpc>
            </a:pPr>
            <a:r>
              <a:rPr lang="pl-PL" altLang="en-US" sz="1600" dirty="0"/>
              <a:t>koncelebransom:</a:t>
            </a:r>
          </a:p>
          <a:p>
            <a:pPr marL="898525" lvl="2" indent="-179388" eaLnBrk="1" hangingPunct="1">
              <a:lnSpc>
                <a:spcPct val="80000"/>
              </a:lnSpc>
            </a:pPr>
            <a:r>
              <a:rPr lang="pl-PL" altLang="en-US" sz="1400" dirty="0"/>
              <a:t>podczas liturgii eucharystycznej</a:t>
            </a:r>
          </a:p>
          <a:p>
            <a:pPr lvl="1" eaLnBrk="1" hangingPunct="1">
              <a:lnSpc>
                <a:spcPct val="80000"/>
              </a:lnSpc>
            </a:pPr>
            <a:r>
              <a:rPr lang="pl-PL" altLang="en-US" sz="1600" dirty="0"/>
              <a:t>diakonowi: </a:t>
            </a:r>
          </a:p>
          <a:p>
            <a:pPr marL="898525" lvl="2" indent="-179388" eaLnBrk="1" hangingPunct="1">
              <a:lnSpc>
                <a:spcPct val="80000"/>
              </a:lnSpc>
            </a:pPr>
            <a:r>
              <a:rPr lang="pl-PL" altLang="en-US" sz="1400" dirty="0"/>
              <a:t>do znaku pokoju</a:t>
            </a:r>
          </a:p>
          <a:p>
            <a:pPr marL="898525" lvl="2" indent="-179388" eaLnBrk="1" hangingPunct="1">
              <a:lnSpc>
                <a:spcPct val="80000"/>
              </a:lnSpc>
            </a:pPr>
            <a:r>
              <a:rPr lang="pl-PL" altLang="en-US" sz="1400" dirty="0"/>
              <a:t>do końcowego błogosławieństwa (</a:t>
            </a:r>
            <a:r>
              <a:rPr lang="pl-PL" altLang="en-US" sz="1400" i="1" dirty="0"/>
              <a:t>Pochylcie głowy na błogosławieństwo;</a:t>
            </a:r>
            <a:r>
              <a:rPr lang="pl-PL" altLang="en-US" sz="1400" dirty="0"/>
              <a:t> </a:t>
            </a:r>
            <a:r>
              <a:rPr lang="pl-PL" altLang="en-US" sz="1400" i="1" dirty="0"/>
              <a:t>Idźcie w pokoju Chrystusa</a:t>
            </a:r>
            <a:r>
              <a:rPr lang="pl-PL" altLang="en-US" sz="1400" dirty="0"/>
              <a:t>)</a:t>
            </a:r>
          </a:p>
          <a:p>
            <a:pPr lvl="1" eaLnBrk="1" hangingPunct="1">
              <a:lnSpc>
                <a:spcPct val="80000"/>
              </a:lnSpc>
              <a:buFontTx/>
              <a:buNone/>
            </a:pPr>
            <a:r>
              <a:rPr lang="pl-PL" altLang="en-US" sz="1050" dirty="0"/>
              <a:t> </a:t>
            </a:r>
          </a:p>
          <a:p>
            <a:pPr eaLnBrk="1" hangingPunct="1">
              <a:lnSpc>
                <a:spcPct val="80000"/>
              </a:lnSpc>
              <a:spcAft>
                <a:spcPts val="600"/>
              </a:spcAft>
            </a:pPr>
            <a:r>
              <a:rPr lang="pl-PL" altLang="en-US" sz="2000" b="1" dirty="0"/>
              <a:t>sposób rozdania i zebrania kanonów dla </a:t>
            </a:r>
            <a:r>
              <a:rPr lang="pl-PL" altLang="en-US" sz="2000" b="1" dirty="0" err="1"/>
              <a:t>Kns</a:t>
            </a:r>
            <a:endParaRPr lang="pl-PL" altLang="en-US" sz="2000" b="1" dirty="0"/>
          </a:p>
          <a:p>
            <a:pPr eaLnBrk="1" hangingPunct="1">
              <a:lnSpc>
                <a:spcPct val="80000"/>
              </a:lnSpc>
              <a:spcAft>
                <a:spcPts val="600"/>
              </a:spcAft>
            </a:pPr>
            <a:r>
              <a:rPr lang="pl-PL" altLang="en-US" sz="2000" b="1" dirty="0"/>
              <a:t>przygotowanie ołtarza</a:t>
            </a:r>
            <a:br>
              <a:rPr lang="pl-PL" altLang="en-US" sz="2000" b="1" dirty="0"/>
            </a:br>
            <a:r>
              <a:rPr lang="pl-PL" altLang="en-US" sz="2000" b="1" dirty="0"/>
              <a:t>do komunii kapłanów</a:t>
            </a:r>
          </a:p>
          <a:p>
            <a:pPr eaLnBrk="1" hangingPunct="1">
              <a:lnSpc>
                <a:spcPct val="80000"/>
              </a:lnSpc>
              <a:spcAft>
                <a:spcPts val="600"/>
              </a:spcAft>
            </a:pPr>
            <a:r>
              <a:rPr lang="pl-PL" altLang="en-US" sz="2000" b="1" dirty="0"/>
              <a:t>ustawienie służby liturgicznej podczas Komunii</a:t>
            </a:r>
          </a:p>
          <a:p>
            <a:pPr eaLnBrk="1" hangingPunct="1">
              <a:lnSpc>
                <a:spcPct val="80000"/>
              </a:lnSpc>
              <a:spcAft>
                <a:spcPts val="600"/>
              </a:spcAft>
            </a:pPr>
            <a:r>
              <a:rPr lang="pl-PL" altLang="en-US" sz="2000" b="1" dirty="0"/>
              <a:t>sposób posługiwania</a:t>
            </a:r>
            <a:br>
              <a:rPr lang="pl-PL" altLang="en-US" sz="2000" b="1" dirty="0"/>
            </a:br>
            <a:r>
              <a:rPr lang="pl-PL" altLang="en-US" sz="2000" b="1" dirty="0"/>
              <a:t>do lavabo ks. biskupa</a:t>
            </a:r>
          </a:p>
          <a:p>
            <a:pPr eaLnBrk="1" hangingPunct="1">
              <a:lnSpc>
                <a:spcPct val="80000"/>
              </a:lnSpc>
              <a:spcAft>
                <a:spcPts val="600"/>
              </a:spcAft>
            </a:pPr>
            <a:r>
              <a:rPr lang="pl-PL" altLang="en-US" sz="2000" b="1" dirty="0"/>
              <a:t>ustawienie do procesji wyjścia</a:t>
            </a:r>
            <a:br>
              <a:rPr lang="pl-PL" altLang="en-US" sz="2000" b="1" dirty="0"/>
            </a:br>
            <a:r>
              <a:rPr lang="pl-PL" altLang="en-US" sz="2000" b="1" dirty="0"/>
              <a:t>i przebieg tej procesji</a:t>
            </a:r>
          </a:p>
          <a:p>
            <a:pPr eaLnBrk="1" hangingPunct="1">
              <a:lnSpc>
                <a:spcPct val="80000"/>
              </a:lnSpc>
            </a:pPr>
            <a:r>
              <a:rPr lang="pl-PL" altLang="en-US" sz="2000" b="1" dirty="0"/>
              <a:t>ustawienie w zakrystii</a:t>
            </a:r>
            <a:br>
              <a:rPr lang="pl-PL" altLang="en-US" sz="2000" b="1" dirty="0"/>
            </a:br>
            <a:r>
              <a:rPr lang="pl-PL" altLang="en-US" sz="2000" b="1" dirty="0"/>
              <a:t>po procesji wyjścia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0" descr="b14_rzut_ogolny1"/>
          <p:cNvPicPr>
            <a:picLocks noGrp="1" noChangeAspect="1" noChangeArrowheads="1"/>
          </p:cNvPicPr>
          <p:nvPr>
            <p:ph sz="half" idx="2"/>
          </p:nvPr>
        </p:nvPicPr>
        <p:blipFill>
          <a:blip r:embed="rId2" cstate="print"/>
          <a:srcRect t="14264" b="3719"/>
          <a:stretch>
            <a:fillRect/>
          </a:stretch>
        </p:blipFill>
        <p:spPr>
          <a:xfrm>
            <a:off x="5651500" y="1773238"/>
            <a:ext cx="2668588" cy="3311525"/>
          </a:xfrm>
          <a:noFill/>
        </p:spPr>
      </p:pic>
      <p:sp>
        <p:nvSpPr>
          <p:cNvPr id="8198" name="Text Box 11"/>
          <p:cNvSpPr txBox="1">
            <a:spLocks noChangeArrowheads="1"/>
          </p:cNvSpPr>
          <p:nvPr/>
        </p:nvSpPr>
        <p:spPr bwMode="auto">
          <a:xfrm>
            <a:off x="684213" y="1196975"/>
            <a:ext cx="4103687" cy="400050"/>
          </a:xfrm>
          <a:prstGeom prst="rect">
            <a:avLst/>
          </a:prstGeom>
          <a:noFill/>
          <a:ln w="9525">
            <a:noFill/>
            <a:miter lim="800000"/>
            <a:headEnd/>
            <a:tailEnd/>
          </a:ln>
        </p:spPr>
        <p:txBody>
          <a:bodyPr>
            <a:spAutoFit/>
          </a:bodyPr>
          <a:lstStyle/>
          <a:p>
            <a:pPr algn="ctr">
              <a:spcBef>
                <a:spcPct val="50000"/>
              </a:spcBef>
              <a:defRPr/>
            </a:pPr>
            <a:r>
              <a:rPr lang="pl-PL" sz="2000" b="1" spc="200" dirty="0">
                <a:solidFill>
                  <a:srgbClr val="510765"/>
                </a:solidFill>
                <a:latin typeface="Albertus Medium" pitchFamily="34" charset="0"/>
              </a:rPr>
              <a:t>STRONA  SŁOWA</a:t>
            </a:r>
          </a:p>
        </p:txBody>
      </p:sp>
      <p:sp>
        <p:nvSpPr>
          <p:cNvPr id="8199" name="Text Box 12"/>
          <p:cNvSpPr txBox="1">
            <a:spLocks noChangeArrowheads="1"/>
          </p:cNvSpPr>
          <p:nvPr/>
        </p:nvSpPr>
        <p:spPr bwMode="auto">
          <a:xfrm>
            <a:off x="5508104" y="1196975"/>
            <a:ext cx="2952948" cy="400110"/>
          </a:xfrm>
          <a:prstGeom prst="rect">
            <a:avLst/>
          </a:prstGeom>
          <a:noFill/>
          <a:ln w="9525">
            <a:noFill/>
            <a:miter lim="800000"/>
            <a:headEnd/>
            <a:tailEnd/>
          </a:ln>
        </p:spPr>
        <p:txBody>
          <a:bodyPr wrap="square">
            <a:spAutoFit/>
          </a:bodyPr>
          <a:lstStyle/>
          <a:p>
            <a:pPr algn="ctr">
              <a:spcBef>
                <a:spcPct val="50000"/>
              </a:spcBef>
              <a:defRPr/>
            </a:pPr>
            <a:r>
              <a:rPr lang="pl-PL" sz="2000" b="1" spc="200" dirty="0">
                <a:solidFill>
                  <a:srgbClr val="510765"/>
                </a:solidFill>
                <a:latin typeface="Albertus Medium" pitchFamily="34" charset="0"/>
              </a:rPr>
              <a:t>STRONA  DARÓW</a:t>
            </a:r>
          </a:p>
        </p:txBody>
      </p:sp>
      <p:sp>
        <p:nvSpPr>
          <p:cNvPr id="2" name="Text Box 13"/>
          <p:cNvSpPr txBox="1">
            <a:spLocks noChangeArrowheads="1"/>
          </p:cNvSpPr>
          <p:nvPr/>
        </p:nvSpPr>
        <p:spPr bwMode="auto">
          <a:xfrm>
            <a:off x="611188" y="4724400"/>
            <a:ext cx="4176712" cy="1115690"/>
          </a:xfrm>
          <a:prstGeom prst="rect">
            <a:avLst/>
          </a:prstGeom>
          <a:noFill/>
          <a:ln w="9525">
            <a:noFill/>
            <a:miter lim="800000"/>
            <a:headEnd/>
            <a:tailEnd/>
          </a:ln>
        </p:spPr>
        <p:txBody>
          <a:bodyPr>
            <a:spAutoFit/>
          </a:bodyPr>
          <a:lstStyle/>
          <a:p>
            <a:pPr algn="ctr">
              <a:spcBef>
                <a:spcPct val="50000"/>
              </a:spcBef>
            </a:pPr>
            <a:r>
              <a:rPr lang="pl-PL" altLang="en-US" sz="1600" b="1" dirty="0"/>
              <a:t>Zwracają uwagę:</a:t>
            </a:r>
          </a:p>
          <a:p>
            <a:pPr algn="just">
              <a:spcBef>
                <a:spcPts val="300"/>
              </a:spcBef>
            </a:pPr>
            <a:r>
              <a:rPr lang="pl-PL" altLang="en-US" sz="1600" dirty="0"/>
              <a:t>miejsce przewodniczenia na podwyższeniu, rozkładane krzesła (można dostawić więcej), przejście za ołtarzem do zakrystii</a:t>
            </a:r>
          </a:p>
        </p:txBody>
      </p:sp>
      <p:sp>
        <p:nvSpPr>
          <p:cNvPr id="3" name="Text Box 14"/>
          <p:cNvSpPr txBox="1">
            <a:spLocks noChangeArrowheads="1"/>
          </p:cNvSpPr>
          <p:nvPr/>
        </p:nvSpPr>
        <p:spPr bwMode="auto">
          <a:xfrm>
            <a:off x="5364163" y="5194300"/>
            <a:ext cx="3384550" cy="1114425"/>
          </a:xfrm>
          <a:prstGeom prst="rect">
            <a:avLst/>
          </a:prstGeom>
          <a:noFill/>
          <a:ln w="9525">
            <a:noFill/>
            <a:miter lim="800000"/>
            <a:headEnd/>
            <a:tailEnd/>
          </a:ln>
        </p:spPr>
        <p:txBody>
          <a:bodyPr>
            <a:spAutoFit/>
          </a:bodyPr>
          <a:lstStyle/>
          <a:p>
            <a:pPr algn="ctr">
              <a:spcBef>
                <a:spcPct val="50000"/>
              </a:spcBef>
            </a:pPr>
            <a:r>
              <a:rPr lang="pl-PL" altLang="en-US" sz="1600" b="1"/>
              <a:t>Zwracają uwagę:</a:t>
            </a:r>
          </a:p>
          <a:p>
            <a:pPr algn="just">
              <a:spcBef>
                <a:spcPts val="300"/>
              </a:spcBef>
            </a:pPr>
            <a:r>
              <a:rPr lang="pl-PL" altLang="en-US" sz="1600"/>
              <a:t>dwa rzędy krzeseł, krzyż (nie jest przenośny), w tle – trasa procesji wejścia</a:t>
            </a:r>
          </a:p>
        </p:txBody>
      </p:sp>
      <p:sp>
        <p:nvSpPr>
          <p:cNvPr id="9224" name="Rectangle 2"/>
          <p:cNvSpPr>
            <a:spLocks noGrp="1" noChangeArrowheads="1"/>
          </p:cNvSpPr>
          <p:nvPr>
            <p:ph type="title"/>
          </p:nvPr>
        </p:nvSpPr>
        <p:spPr>
          <a:xfrm>
            <a:off x="468313" y="0"/>
            <a:ext cx="8229600" cy="1196975"/>
          </a:xfrm>
        </p:spPr>
        <p:txBody>
          <a:bodyPr/>
          <a:lstStyle/>
          <a:p>
            <a:pPr eaLnBrk="1" hangingPunct="1">
              <a:defRPr/>
            </a:pPr>
            <a:r>
              <a:rPr lang="pl-PL" altLang="en-US" sz="4000" spc="300" dirty="0">
                <a:solidFill>
                  <a:srgbClr val="510765"/>
                </a:solidFill>
                <a:latin typeface="Albertus Medium" pitchFamily="34" charset="0"/>
              </a:rPr>
              <a:t>Prezbiterium – widok ogólny</a:t>
            </a:r>
          </a:p>
        </p:txBody>
      </p:sp>
      <p:pic>
        <p:nvPicPr>
          <p:cNvPr id="7" name="Symbol zastępczy zawartości 6" descr="Obraz zawierający wewnątrz, szata, grupa&#10;&#10;Opis wygenerowany automatycznie">
            <a:extLst>
              <a:ext uri="{FF2B5EF4-FFF2-40B4-BE49-F238E27FC236}">
                <a16:creationId xmlns:a16="http://schemas.microsoft.com/office/drawing/2014/main" id="{DD44875F-8EC4-4BC6-A65C-FF4D12357AD0}"/>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1188" y="1776686"/>
            <a:ext cx="4038600" cy="26924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0825" y="274638"/>
            <a:ext cx="8642350" cy="1143000"/>
          </a:xfrm>
        </p:spPr>
        <p:txBody>
          <a:bodyPr>
            <a:normAutofit fontScale="90000"/>
          </a:bodyPr>
          <a:lstStyle/>
          <a:p>
            <a:pPr eaLnBrk="1" hangingPunct="1">
              <a:defRPr/>
            </a:pPr>
            <a:r>
              <a:rPr lang="pl-PL" sz="4000" spc="100" dirty="0">
                <a:solidFill>
                  <a:srgbClr val="510765"/>
                </a:solidFill>
                <a:latin typeface="Albertus Medium" pitchFamily="34" charset="0"/>
              </a:rPr>
              <a:t>Przygotowanie miejsc</a:t>
            </a:r>
            <a:br>
              <a:rPr lang="pl-PL" sz="4000" spc="100" dirty="0">
                <a:solidFill>
                  <a:srgbClr val="510765"/>
                </a:solidFill>
                <a:latin typeface="Albertus Medium" pitchFamily="34" charset="0"/>
              </a:rPr>
            </a:br>
            <a:r>
              <a:rPr lang="pl-PL" sz="4000" spc="100" dirty="0">
                <a:solidFill>
                  <a:srgbClr val="510765"/>
                </a:solidFill>
                <a:latin typeface="Albertus Medium" pitchFamily="34" charset="0"/>
              </a:rPr>
              <a:t>dla kapłanów i innych posługujących</a:t>
            </a:r>
          </a:p>
        </p:txBody>
      </p:sp>
      <p:sp>
        <p:nvSpPr>
          <p:cNvPr id="9219" name="Rectangle 4"/>
          <p:cNvSpPr>
            <a:spLocks noGrp="1" noChangeArrowheads="1"/>
          </p:cNvSpPr>
          <p:nvPr>
            <p:ph type="body" sz="half" idx="1"/>
          </p:nvPr>
        </p:nvSpPr>
        <p:spPr>
          <a:xfrm>
            <a:off x="4211960" y="2060848"/>
            <a:ext cx="4752975" cy="4021906"/>
          </a:xfrm>
        </p:spPr>
        <p:txBody>
          <a:bodyPr>
            <a:normAutofit lnSpcReduction="10000"/>
          </a:bodyPr>
          <a:lstStyle/>
          <a:p>
            <a:pPr eaLnBrk="1" hangingPunct="1"/>
            <a:r>
              <a:rPr lang="pl-PL" altLang="en-US" sz="2400" dirty="0"/>
              <a:t>miejsca dla kapłanów przygotowują członkowie</a:t>
            </a:r>
            <a:br>
              <a:rPr lang="pl-PL" altLang="en-US" sz="2400" dirty="0"/>
            </a:br>
            <a:r>
              <a:rPr lang="pl-PL" altLang="en-US" sz="2400" dirty="0"/>
              <a:t>bractwa jasnogórskiego</a:t>
            </a:r>
            <a:br>
              <a:rPr lang="pl-PL" altLang="en-US" sz="2400" dirty="0"/>
            </a:br>
            <a:r>
              <a:rPr lang="pl-PL" altLang="en-US" sz="2400" dirty="0"/>
              <a:t>we współpracy ze służbą ładu</a:t>
            </a:r>
          </a:p>
          <a:p>
            <a:pPr eaLnBrk="1" hangingPunct="1">
              <a:buFontTx/>
              <a:buNone/>
            </a:pPr>
            <a:r>
              <a:rPr lang="pl-PL" altLang="en-US" sz="1400" dirty="0"/>
              <a:t> </a:t>
            </a:r>
            <a:endParaRPr lang="pl-PL" altLang="en-US" dirty="0"/>
          </a:p>
          <a:p>
            <a:pPr eaLnBrk="1" hangingPunct="1"/>
            <a:r>
              <a:rPr lang="pl-PL" altLang="en-US" sz="2400" dirty="0"/>
              <a:t>osoby pełniące posługę modlitwy i komentatorki zajmują miejsce</a:t>
            </a:r>
            <a:br>
              <a:rPr lang="pl-PL" altLang="en-US" sz="2400" dirty="0"/>
            </a:br>
            <a:r>
              <a:rPr lang="pl-PL" altLang="en-US" sz="2400" dirty="0"/>
              <a:t>po stronie słowa</a:t>
            </a:r>
          </a:p>
          <a:p>
            <a:pPr eaLnBrk="1" hangingPunct="1">
              <a:buFontTx/>
              <a:buNone/>
            </a:pPr>
            <a:endParaRPr lang="pl-PL" altLang="en-US" sz="1400" dirty="0"/>
          </a:p>
          <a:p>
            <a:pPr eaLnBrk="1" hangingPunct="1"/>
            <a:r>
              <a:rPr lang="pl-PL" altLang="en-US" sz="2400" dirty="0"/>
              <a:t>diakonia muzyczna zajmuje miejsce na chórze </a:t>
            </a:r>
          </a:p>
        </p:txBody>
      </p:sp>
      <p:pic>
        <p:nvPicPr>
          <p:cNvPr id="9220" name="Picture 7" descr="b12_przygotowanie_sedilia_kns"/>
          <p:cNvPicPr>
            <a:picLocks noGrp="1" noChangeAspect="1" noChangeArrowheads="1"/>
          </p:cNvPicPr>
          <p:nvPr>
            <p:ph sz="quarter" idx="2"/>
          </p:nvPr>
        </p:nvPicPr>
        <p:blipFill>
          <a:blip r:embed="rId2" cstate="print"/>
          <a:srcRect t="7053"/>
          <a:stretch>
            <a:fillRect/>
          </a:stretch>
        </p:blipFill>
        <p:spPr>
          <a:xfrm>
            <a:off x="539750" y="1916113"/>
            <a:ext cx="3308350" cy="1897062"/>
          </a:xfrm>
          <a:noFill/>
        </p:spPr>
      </p:pic>
      <p:pic>
        <p:nvPicPr>
          <p:cNvPr id="7" name="Obraz 6" descr="20180302082533-4658b071-me.jpg"/>
          <p:cNvPicPr>
            <a:picLocks noChangeAspect="1"/>
          </p:cNvPicPr>
          <p:nvPr/>
        </p:nvPicPr>
        <p:blipFill>
          <a:blip r:embed="rId3" cstate="print"/>
          <a:stretch>
            <a:fillRect/>
          </a:stretch>
        </p:blipFill>
        <p:spPr>
          <a:xfrm>
            <a:off x="539552" y="4005064"/>
            <a:ext cx="3312368" cy="2204047"/>
          </a:xfrm>
          <a:prstGeom prst="rect">
            <a:avLst/>
          </a:prstGeom>
        </p:spPr>
      </p:pic>
    </p:spTree>
  </p:cSld>
  <p:clrMapOvr>
    <a:masterClrMapping/>
  </p:clrMapOvr>
</p:sld>
</file>

<file path=ppt/theme/theme1.xml><?xml version="1.0" encoding="utf-8"?>
<a:theme xmlns:a="http://schemas.openxmlformats.org/drawingml/2006/main" name="45.KO - Ceremoniał Bazylika">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45.KO - Ceremoniał Bazylika</Template>
  <TotalTime>128</TotalTime>
  <Words>2735</Words>
  <Application>Microsoft Office PowerPoint</Application>
  <PresentationFormat>Pokaz na ekranie (4:3)</PresentationFormat>
  <Paragraphs>294</Paragraphs>
  <Slides>48</Slides>
  <Notes>7</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48</vt:i4>
      </vt:variant>
    </vt:vector>
  </HeadingPairs>
  <TitlesOfParts>
    <vt:vector size="53" baseType="lpstr">
      <vt:lpstr>Albertus Medium</vt:lpstr>
      <vt:lpstr>Courier New</vt:lpstr>
      <vt:lpstr>Calibri</vt:lpstr>
      <vt:lpstr>Arial</vt:lpstr>
      <vt:lpstr>45.KO - Ceremoniał Bazylika</vt:lpstr>
      <vt:lpstr>BAZYLIKA    Znalezienia Krzyża Świętego i Narodzenia Najświętszej Maryi Panny </vt:lpstr>
      <vt:lpstr>Prezentacja programu PowerPoint</vt:lpstr>
      <vt:lpstr>Przygotowanie przed KO w diecezjach i diakoniach</vt:lpstr>
      <vt:lpstr>Ważne terminy i inne informacje</vt:lpstr>
      <vt:lpstr>Prezentacja programu PowerPoint</vt:lpstr>
      <vt:lpstr>Prezentacja programu PowerPoint</vt:lpstr>
      <vt:lpstr>Podczas próby należy zwrócić uwagę na…</vt:lpstr>
      <vt:lpstr>Prezbiterium – widok ogólny</vt:lpstr>
      <vt:lpstr>Przygotowanie miejsc dla kapłanów i innych posługujących</vt:lpstr>
      <vt:lpstr>Przygotowanie celebracji - dary</vt:lpstr>
      <vt:lpstr>Przedmioty niezbędne do sprawowania liturgii</vt:lpstr>
      <vt:lpstr>Przedmioty potrzebne do sprawowania liturgii - zakrystia</vt:lpstr>
      <vt:lpstr>Przygotowanie prezbiterium</vt:lpstr>
      <vt:lpstr>PRZYGOTOWANIE BEZPOŚREDNIE – uzgodnienia z głównym celebransem</vt:lpstr>
      <vt:lpstr>PRZYGOTOWANIE BEZPOŚREDNIE</vt:lpstr>
      <vt:lpstr>Rozpoczęcie procesji wejścia w zakrystii</vt:lpstr>
      <vt:lpstr>Porządek procesji wejścia</vt:lpstr>
      <vt:lpstr>Procesja wejścia - kapłani</vt:lpstr>
      <vt:lpstr>Okadzenie ołtarza - opcja</vt:lpstr>
      <vt:lpstr>Zajmowanie miejsc w prezbiterium</vt:lpstr>
      <vt:lpstr>Posługa przy miejscu przewodniczenia</vt:lpstr>
      <vt:lpstr>Obrzędy wstępne</vt:lpstr>
      <vt:lpstr>Przywitania i przemówienia (opcja)</vt:lpstr>
      <vt:lpstr>Liturgia słowa – podchodzenie do ambony</vt:lpstr>
      <vt:lpstr>Procesja na Ewangelię - z kadzidłem (opcja)</vt:lpstr>
      <vt:lpstr>Procesja na Ewangelię</vt:lpstr>
      <vt:lpstr>Błogosławieństwo Ewangeliarzem</vt:lpstr>
      <vt:lpstr>Homilia</vt:lpstr>
      <vt:lpstr>Modlitwa wiernych</vt:lpstr>
      <vt:lpstr>Przygotowanie darów</vt:lpstr>
      <vt:lpstr>Przygotowanie darów - procesja</vt:lpstr>
      <vt:lpstr>Przyjmowanie darów</vt:lpstr>
      <vt:lpstr>Przygotowanie darów – okadzenie      [opcja]</vt:lpstr>
      <vt:lpstr>Modlitwa eucharystyczna - rozdawanie i zbieranie kanonów</vt:lpstr>
      <vt:lpstr>Modlitwa eucharystyczna - kadzidło [opcja]</vt:lpstr>
      <vt:lpstr>Modlitwa eucharystyczna - podawanie mikrofonu Kns</vt:lpstr>
      <vt:lpstr>Znak pokoju - posługa wobec diakona</vt:lpstr>
      <vt:lpstr>Obrzędy Komunii - przygotowanie ołtarza</vt:lpstr>
      <vt:lpstr>Obrzędy Komunii - posługa wobec ks. biskupa</vt:lpstr>
      <vt:lpstr>Komunia św. kapłanów - schematy</vt:lpstr>
      <vt:lpstr>Komunia św. kapłanów </vt:lpstr>
      <vt:lpstr>Błogosławieństwo</vt:lpstr>
      <vt:lpstr>Wyjście do zakrystii</vt:lpstr>
      <vt:lpstr>W zakrystii po zakończeniu liturgii</vt:lpstr>
      <vt:lpstr>Po liturgii</vt:lpstr>
      <vt:lpstr>Puryfikacja w zakrystii - opcja</vt:lpstr>
      <vt:lpstr>Uwagi końcowe</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BAZYLIKA    Znalezienia Krzyża Świętego i Narodzenia Najświętszej Maryi Panny</dc:title>
  <dc:creator>Sekretariat TSPL</dc:creator>
  <cp:lastModifiedBy>Dariusz Gołkowski</cp:lastModifiedBy>
  <cp:revision>15</cp:revision>
  <dcterms:created xsi:type="dcterms:W3CDTF">2022-02-16T15:10:37Z</dcterms:created>
  <dcterms:modified xsi:type="dcterms:W3CDTF">2024-02-20T21:37:29Z</dcterms:modified>
</cp:coreProperties>
</file>